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79" r:id="rId5"/>
    <p:sldId id="257" r:id="rId6"/>
    <p:sldId id="277" r:id="rId7"/>
    <p:sldId id="278" r:id="rId8"/>
    <p:sldId id="260" r:id="rId9"/>
    <p:sldId id="261" r:id="rId10"/>
    <p:sldId id="258" r:id="rId11"/>
    <p:sldId id="263" r:id="rId12"/>
    <p:sldId id="262" r:id="rId13"/>
    <p:sldId id="264" r:id="rId14"/>
    <p:sldId id="265" r:id="rId15"/>
    <p:sldId id="266" r:id="rId16"/>
    <p:sldId id="267" r:id="rId17"/>
    <p:sldId id="268" r:id="rId18"/>
    <p:sldId id="269" r:id="rId19"/>
    <p:sldId id="270" r:id="rId20"/>
    <p:sldId id="271" r:id="rId21"/>
    <p:sldId id="272" r:id="rId22"/>
    <p:sldId id="273" r:id="rId23"/>
    <p:sldId id="280" r:id="rId24"/>
    <p:sldId id="281" r:id="rId25"/>
    <p:sldId id="274" r:id="rId26"/>
    <p:sldId id="275" r:id="rId27"/>
    <p:sldId id="276" r:id="rId28"/>
    <p:sldId id="259" r:id="rId29"/>
    <p:sldId id="285" r:id="rId30"/>
    <p:sldId id="286" r:id="rId31"/>
    <p:sldId id="287" r:id="rId32"/>
    <p:sldId id="288" r:id="rId33"/>
    <p:sldId id="289" r:id="rId34"/>
    <p:sldId id="290" r:id="rId35"/>
    <p:sldId id="291" r:id="rId36"/>
    <p:sldId id="292" r:id="rId37"/>
    <p:sldId id="293" r:id="rId38"/>
    <p:sldId id="2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9C6932-88B6-4DA4-91D1-2C582C651D71}"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8B423-A1A1-4266-B9F3-AE1078F5571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C6932-88B6-4DA4-91D1-2C582C651D71}"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8B423-A1A1-4266-B9F3-AE1078F5571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C6932-88B6-4DA4-91D1-2C582C651D71}"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8B423-A1A1-4266-B9F3-AE1078F5571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ED9E79-F88C-4BB3-AE2C-FD5D5AB9EE29}" type="datetimeFigureOut">
              <a:rPr lang="en-US" smtClean="0">
                <a:solidFill>
                  <a:prstClr val="black">
                    <a:tint val="75000"/>
                  </a:prstClr>
                </a:solidFill>
              </a:rPr>
              <a:pPr/>
              <a:t>4/7/2016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075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ED9E79-F88C-4BB3-AE2C-FD5D5AB9EE29}" type="datetimeFigureOut">
              <a:rPr lang="en-US" smtClean="0">
                <a:solidFill>
                  <a:prstClr val="black">
                    <a:tint val="75000"/>
                  </a:prstClr>
                </a:solidFill>
              </a:rPr>
              <a:pPr/>
              <a:t>4/7/2016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318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ED9E79-F88C-4BB3-AE2C-FD5D5AB9EE29}" type="datetimeFigureOut">
              <a:rPr lang="en-US" smtClean="0">
                <a:solidFill>
                  <a:prstClr val="black">
                    <a:tint val="75000"/>
                  </a:prstClr>
                </a:solidFill>
              </a:rPr>
              <a:pPr/>
              <a:t>4/7/2016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059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ED9E79-F88C-4BB3-AE2C-FD5D5AB9EE29}" type="datetimeFigureOut">
              <a:rPr lang="en-US" smtClean="0">
                <a:solidFill>
                  <a:prstClr val="black">
                    <a:tint val="75000"/>
                  </a:prstClr>
                </a:solidFill>
              </a:rPr>
              <a:pPr/>
              <a:t>4/7/2016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734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ED9E79-F88C-4BB3-AE2C-FD5D5AB9EE29}" type="datetimeFigureOut">
              <a:rPr lang="en-US" smtClean="0">
                <a:solidFill>
                  <a:prstClr val="black">
                    <a:tint val="75000"/>
                  </a:prstClr>
                </a:solidFill>
              </a:rPr>
              <a:pPr/>
              <a:t>4/7/2016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711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ED9E79-F88C-4BB3-AE2C-FD5D5AB9EE29}" type="datetimeFigureOut">
              <a:rPr lang="en-US" smtClean="0">
                <a:solidFill>
                  <a:prstClr val="black">
                    <a:tint val="75000"/>
                  </a:prstClr>
                </a:solidFill>
              </a:rPr>
              <a:pPr/>
              <a:t>4/7/2016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58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D9E79-F88C-4BB3-AE2C-FD5D5AB9EE29}" type="datetimeFigureOut">
              <a:rPr lang="en-US" smtClean="0">
                <a:solidFill>
                  <a:prstClr val="black">
                    <a:tint val="75000"/>
                  </a:prstClr>
                </a:solidFill>
              </a:rPr>
              <a:pPr/>
              <a:t>4/7/2016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974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ED9E79-F88C-4BB3-AE2C-FD5D5AB9EE29}" type="datetimeFigureOut">
              <a:rPr lang="en-US" smtClean="0">
                <a:solidFill>
                  <a:prstClr val="black">
                    <a:tint val="75000"/>
                  </a:prstClr>
                </a:solidFill>
              </a:rPr>
              <a:pPr/>
              <a:t>4/7/2016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606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C6932-88B6-4DA4-91D1-2C582C651D71}"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8B423-A1A1-4266-B9F3-AE1078F5571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ED9E79-F88C-4BB3-AE2C-FD5D5AB9EE29}" type="datetimeFigureOut">
              <a:rPr lang="en-US" smtClean="0">
                <a:solidFill>
                  <a:prstClr val="black">
                    <a:tint val="75000"/>
                  </a:prstClr>
                </a:solidFill>
              </a:rPr>
              <a:pPr/>
              <a:t>4/7/2016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388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ED9E79-F88C-4BB3-AE2C-FD5D5AB9EE29}" type="datetimeFigureOut">
              <a:rPr lang="en-US" smtClean="0">
                <a:solidFill>
                  <a:prstClr val="black">
                    <a:tint val="75000"/>
                  </a:prstClr>
                </a:solidFill>
              </a:rPr>
              <a:pPr/>
              <a:t>4/7/2016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121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ED9E79-F88C-4BB3-AE2C-FD5D5AB9EE29}" type="datetimeFigureOut">
              <a:rPr lang="en-US" smtClean="0">
                <a:solidFill>
                  <a:prstClr val="black">
                    <a:tint val="75000"/>
                  </a:prstClr>
                </a:solidFill>
              </a:rPr>
              <a:pPr/>
              <a:t>4/7/2016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558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ED9E79-F88C-4BB3-AE2C-FD5D5AB9EE29}" type="datetimeFigureOut">
              <a:rPr lang="en-US" smtClean="0">
                <a:solidFill>
                  <a:prstClr val="black">
                    <a:tint val="75000"/>
                  </a:prstClr>
                </a:solidFill>
              </a:rPr>
              <a:pPr/>
              <a:t>4/7/2016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441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ED9E79-F88C-4BB3-AE2C-FD5D5AB9EE29}" type="datetimeFigureOut">
              <a:rPr lang="en-US" smtClean="0">
                <a:solidFill>
                  <a:prstClr val="black">
                    <a:tint val="75000"/>
                  </a:prstClr>
                </a:solidFill>
              </a:rPr>
              <a:pPr/>
              <a:t>4/7/2016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592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ED9E79-F88C-4BB3-AE2C-FD5D5AB9EE29}" type="datetimeFigureOut">
              <a:rPr lang="en-US" smtClean="0">
                <a:solidFill>
                  <a:prstClr val="black">
                    <a:tint val="75000"/>
                  </a:prstClr>
                </a:solidFill>
              </a:rPr>
              <a:pPr/>
              <a:t>4/7/2016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263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ED9E79-F88C-4BB3-AE2C-FD5D5AB9EE29}" type="datetimeFigureOut">
              <a:rPr lang="en-US" smtClean="0">
                <a:solidFill>
                  <a:prstClr val="black">
                    <a:tint val="75000"/>
                  </a:prstClr>
                </a:solidFill>
              </a:rPr>
              <a:pPr/>
              <a:t>4/7/2016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320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ED9E79-F88C-4BB3-AE2C-FD5D5AB9EE29}" type="datetimeFigureOut">
              <a:rPr lang="en-US" smtClean="0">
                <a:solidFill>
                  <a:prstClr val="black">
                    <a:tint val="75000"/>
                  </a:prstClr>
                </a:solidFill>
              </a:rPr>
              <a:pPr/>
              <a:t>4/7/2016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971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ED9E79-F88C-4BB3-AE2C-FD5D5AB9EE29}" type="datetimeFigureOut">
              <a:rPr lang="en-US" smtClean="0">
                <a:solidFill>
                  <a:prstClr val="black">
                    <a:tint val="75000"/>
                  </a:prstClr>
                </a:solidFill>
              </a:rPr>
              <a:pPr/>
              <a:t>4/7/2016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104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D9E79-F88C-4BB3-AE2C-FD5D5AB9EE29}" type="datetimeFigureOut">
              <a:rPr lang="en-US" smtClean="0">
                <a:solidFill>
                  <a:prstClr val="black">
                    <a:tint val="75000"/>
                  </a:prstClr>
                </a:solidFill>
              </a:rPr>
              <a:pPr/>
              <a:t>4/7/2016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59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9C6932-88B6-4DA4-91D1-2C582C651D71}"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8B423-A1A1-4266-B9F3-AE1078F5571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ED9E79-F88C-4BB3-AE2C-FD5D5AB9EE29}" type="datetimeFigureOut">
              <a:rPr lang="en-US" smtClean="0">
                <a:solidFill>
                  <a:prstClr val="black">
                    <a:tint val="75000"/>
                  </a:prstClr>
                </a:solidFill>
              </a:rPr>
              <a:pPr/>
              <a:t>4/7/2016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57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ED9E79-F88C-4BB3-AE2C-FD5D5AB9EE29}" type="datetimeFigureOut">
              <a:rPr lang="en-US" smtClean="0">
                <a:solidFill>
                  <a:prstClr val="black">
                    <a:tint val="75000"/>
                  </a:prstClr>
                </a:solidFill>
              </a:rPr>
              <a:pPr/>
              <a:t>4/7/2016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875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ED9E79-F88C-4BB3-AE2C-FD5D5AB9EE29}" type="datetimeFigureOut">
              <a:rPr lang="en-US" smtClean="0">
                <a:solidFill>
                  <a:prstClr val="black">
                    <a:tint val="75000"/>
                  </a:prstClr>
                </a:solidFill>
              </a:rPr>
              <a:pPr/>
              <a:t>4/7/2016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060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ED9E79-F88C-4BB3-AE2C-FD5D5AB9EE29}" type="datetimeFigureOut">
              <a:rPr lang="en-US" smtClean="0">
                <a:solidFill>
                  <a:prstClr val="black">
                    <a:tint val="75000"/>
                  </a:prstClr>
                </a:solidFill>
              </a:rPr>
              <a:pPr/>
              <a:t>4/7/2016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960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07/04/2016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57522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07/04/2016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493183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07/04/2016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63396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B44C3272-26E9-4FD2-9E4D-8778E1809BBC}" type="datetimeFigureOut">
              <a:rPr lang="ms-MY" smtClean="0">
                <a:solidFill>
                  <a:prstClr val="black">
                    <a:tint val="75000"/>
                  </a:prstClr>
                </a:solidFill>
              </a:rPr>
              <a:pPr/>
              <a:t>07/04/2016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694983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B44C3272-26E9-4FD2-9E4D-8778E1809BBC}" type="datetimeFigureOut">
              <a:rPr lang="ms-MY" smtClean="0">
                <a:solidFill>
                  <a:prstClr val="black">
                    <a:tint val="75000"/>
                  </a:prstClr>
                </a:solidFill>
              </a:rPr>
              <a:pPr/>
              <a:t>07/04/2016</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24386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B44C3272-26E9-4FD2-9E4D-8778E1809BBC}" type="datetimeFigureOut">
              <a:rPr lang="ms-MY" smtClean="0">
                <a:solidFill>
                  <a:prstClr val="black">
                    <a:tint val="75000"/>
                  </a:prstClr>
                </a:solidFill>
              </a:rPr>
              <a:pPr/>
              <a:t>07/04/2016</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325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9C6932-88B6-4DA4-91D1-2C582C651D71}" type="datetimeFigureOut">
              <a:rPr lang="en-US" smtClean="0"/>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8B423-A1A1-4266-B9F3-AE1078F55719}"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C3272-26E9-4FD2-9E4D-8778E1809BBC}" type="datetimeFigureOut">
              <a:rPr lang="ms-MY" smtClean="0">
                <a:solidFill>
                  <a:prstClr val="black">
                    <a:tint val="75000"/>
                  </a:prstClr>
                </a:solidFill>
              </a:rPr>
              <a:pPr/>
              <a:t>07/04/2016</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149577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C3272-26E9-4FD2-9E4D-8778E1809BBC}" type="datetimeFigureOut">
              <a:rPr lang="ms-MY" smtClean="0">
                <a:solidFill>
                  <a:prstClr val="black">
                    <a:tint val="75000"/>
                  </a:prstClr>
                </a:solidFill>
              </a:rPr>
              <a:pPr/>
              <a:t>07/04/2016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854246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C3272-26E9-4FD2-9E4D-8778E1809BBC}" type="datetimeFigureOut">
              <a:rPr lang="ms-MY" smtClean="0">
                <a:solidFill>
                  <a:prstClr val="black">
                    <a:tint val="75000"/>
                  </a:prstClr>
                </a:solidFill>
              </a:rPr>
              <a:pPr/>
              <a:t>07/04/2016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018747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07/04/2016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231162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07/04/2016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3848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9C6932-88B6-4DA4-91D1-2C582C651D71}" type="datetimeFigureOut">
              <a:rPr lang="en-US" smtClean="0"/>
              <a:t>4/7/2016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58B423-A1A1-4266-B9F3-AE1078F5571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9C6932-88B6-4DA4-91D1-2C582C651D71}" type="datetimeFigureOut">
              <a:rPr lang="en-US" smtClean="0"/>
              <a:t>4/7/2016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58B423-A1A1-4266-B9F3-AE1078F5571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C6932-88B6-4DA4-91D1-2C582C651D71}" type="datetimeFigureOut">
              <a:rPr lang="en-US" smtClean="0"/>
              <a:t>4/7/2016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58B423-A1A1-4266-B9F3-AE1078F5571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C6932-88B6-4DA4-91D1-2C582C651D71}" type="datetimeFigureOut">
              <a:rPr lang="en-US" smtClean="0"/>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8B423-A1A1-4266-B9F3-AE1078F5571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C6932-88B6-4DA4-91D1-2C582C651D71}" type="datetimeFigureOut">
              <a:rPr lang="en-US" smtClean="0"/>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8B423-A1A1-4266-B9F3-AE1078F5571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C6932-88B6-4DA4-91D1-2C582C651D71}" type="datetimeFigureOut">
              <a:rPr lang="en-US" smtClean="0"/>
              <a:t>4/7/2016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8B423-A1A1-4266-B9F3-AE1078F5571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D9E79-F88C-4BB3-AE2C-FD5D5AB9EE29}" type="datetimeFigureOut">
              <a:rPr lang="en-US" smtClean="0">
                <a:solidFill>
                  <a:prstClr val="black">
                    <a:tint val="75000"/>
                  </a:prstClr>
                </a:solidFill>
              </a:rPr>
              <a:pPr/>
              <a:t>4/7/2016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578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D9E79-F88C-4BB3-AE2C-FD5D5AB9EE29}" type="datetimeFigureOut">
              <a:rPr lang="en-US" smtClean="0">
                <a:solidFill>
                  <a:prstClr val="black">
                    <a:tint val="75000"/>
                  </a:prstClr>
                </a:solidFill>
              </a:rPr>
              <a:pPr/>
              <a:t>4/7/2016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320A8-09AB-416E-AE67-1AA0F41B90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6701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C3272-26E9-4FD2-9E4D-8778E1809BBC}" type="datetimeFigureOut">
              <a:rPr lang="ms-MY" smtClean="0">
                <a:solidFill>
                  <a:prstClr val="black">
                    <a:tint val="75000"/>
                  </a:prstClr>
                </a:solidFill>
              </a:rPr>
              <a:pPr/>
              <a:t>07/04/2016</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037145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4" name="AutoShape 2" descr="blob:https%3A//web.whatsapp.com/15073155-48b4-4f02-a20e-882ec4f1e07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088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600200" y="1636693"/>
            <a:ext cx="6248400"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Ali Imran,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18</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0570" y="4458831"/>
            <a:ext cx="8915400" cy="2246769"/>
          </a:xfrm>
          <a:prstGeom prst="rect">
            <a:avLst/>
          </a:prstGeom>
          <a:solidFill>
            <a:srgbClr val="00B0F0">
              <a:alpha val="79000"/>
            </a:srgbClr>
          </a:solidFill>
        </p:spPr>
        <p:txBody>
          <a:bodyPr wrap="square">
            <a:spAutoFit/>
          </a:bodyPr>
          <a:lstStyle/>
          <a:p>
            <a:pPr lvl="0" algn="ctr" fontAlgn="base">
              <a:spcBef>
                <a:spcPct val="0"/>
              </a:spcBef>
              <a:spcAft>
                <a:spcPct val="0"/>
              </a:spcAft>
            </a:pP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Allah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menerangkan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kepada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sekalian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makhlukNya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dengan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dalil-dalil</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bukti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bahawasanya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tiada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Tuhan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berhak</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disembah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melainkan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sentiasa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mentadbirkan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seluruh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alam</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dengan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keadilan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malaikat-malaikat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serta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orang-orang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berilmu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mengakui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menegaskan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juga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demikian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tiada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Tuhan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berhak</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disembah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melainkan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Maha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Kuasa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lagi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Maha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Bijaksana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endPar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2665274"/>
            <a:ext cx="9144000" cy="1754326"/>
          </a:xfrm>
          <a:prstGeom prst="rect">
            <a:avLst/>
          </a:prstGeom>
          <a:solidFill>
            <a:srgbClr val="002060">
              <a:alpha val="31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شَهِدَ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أَنَّهُ لَا إِلَهَ إِلَّا هُوَ وَالْمَلَائِكَةُ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وَأُولُو</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الْعِلْمِ قَائِمًا بِالْقِسْطِ لَا إِلَهَ إِلَّا هُوَ الْعَزِيزُ الْحَكِيمُ</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ight Arrow 5"/>
          <p:cNvSpPr/>
          <p:nvPr/>
        </p:nvSpPr>
        <p:spPr>
          <a:xfrm>
            <a:off x="95765" y="152400"/>
            <a:ext cx="8930205" cy="1447800"/>
          </a:xfrm>
          <a:prstGeom prst="rightArrow">
            <a:avLst>
              <a:gd name="adj1" fmla="val 68045"/>
              <a:gd name="adj2" fmla="val 51417"/>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SWT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menempatkan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alim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ulama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kedudukan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tinggi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penyaksian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tauhid</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keEsaan-Nya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400" dirty="0"/>
          </a:p>
        </p:txBody>
      </p:sp>
    </p:spTree>
    <p:extLst>
      <p:ext uri="{BB962C8B-B14F-4D97-AF65-F5344CB8AC3E}">
        <p14:creationId xmlns:p14="http://schemas.microsoft.com/office/powerpoint/2010/main" val="877316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600200" y="1838980"/>
            <a:ext cx="6248400" cy="55399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 y="2442150"/>
            <a:ext cx="9144000" cy="4339650"/>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وَإِنَّ الْعَالِمَ لَيَسْتَغْفِرُ لَهُ مَنْ فِي السَّمَوَاتِ وَمَنْ فِي الْأَرْضِ، حَتَّى الْحِيتَانُ فِي الْمَاءِ. وَفَضْلُ الْعَالِمِ عَلَى الْعَابِدِ كَفَضْلِ الْقَمَرِ عَلَى سَائِرِ الْكَوَاكِبِ. إِنَّ الْعُلَمَاءَ وَرَثَةُ الْأَنْبِيَاءِ. إِنَّ الْأَنْبِيَاءَ لَمْ يُوَرِّثُوا دِينَارًا وَلَا دِرْهَمًا. إِنَّمَا وَرَّثُوا الْعِلْمَ. فَمَنْ أَخَذَ بِهِ أَخَذَ بِحَظٍّ وَافِرٍ))؛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3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a:t>
            </a:r>
            <a:r>
              <a:rPr lang="ar-SA"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أبو داود والترمذي</a:t>
            </a:r>
            <a:endParaRPr lang="en-MY"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ight Arrow 4"/>
          <p:cNvSpPr/>
          <p:nvPr/>
        </p:nvSpPr>
        <p:spPr>
          <a:xfrm>
            <a:off x="95765" y="457200"/>
            <a:ext cx="8930205" cy="1447800"/>
          </a:xfrm>
          <a:prstGeom prst="rightArrow">
            <a:avLst>
              <a:gd name="adj1" fmla="val 64764"/>
              <a:gd name="adj2" fmla="val 51417"/>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pula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meletakkan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kedudukan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ulama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pewaris</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para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400" dirty="0"/>
          </a:p>
        </p:txBody>
      </p:sp>
    </p:spTree>
    <p:extLst>
      <p:ext uri="{BB962C8B-B14F-4D97-AF65-F5344CB8AC3E}">
        <p14:creationId xmlns:p14="http://schemas.microsoft.com/office/powerpoint/2010/main" val="877316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 y="381000"/>
            <a:ext cx="38862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1676400"/>
            <a:ext cx="8576230" cy="4431983"/>
          </a:xfrm>
          <a:prstGeom prst="rect">
            <a:avLst/>
          </a:prstGeom>
          <a:solidFill>
            <a:srgbClr val="00B0F0">
              <a:alpha val="79000"/>
            </a:srgbClr>
          </a:solidFill>
        </p:spPr>
        <p:txBody>
          <a:bodyPr wrap="square">
            <a:spAutoFit/>
          </a:bodyPr>
          <a:lstStyle/>
          <a:p>
            <a:pPr lvl="0" algn="ctr" fontAlgn="base">
              <a:spcBef>
                <a:spcPct val="0"/>
              </a:spcBef>
              <a:spcAft>
                <a:spcPct val="0"/>
              </a:spcAft>
            </a:pP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Sesungguhnya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penghuni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langit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bumi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memohon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keampunan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orang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alim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sehinggakan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ikan-ikan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di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lautan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Dan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kelebihan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orang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alim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berbanding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ahli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ibadah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seperti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kelebihan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bulan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berbanding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bintang-bintang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Dan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sesungguhnya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ulama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itu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pewaris</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para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nabi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Sesungguhnya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para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nabi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tidak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mewarisi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duit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emas</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mahupun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perak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tetapi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mereka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mewariskan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ilmu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Maka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sesiapa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mengambil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ilmu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sesungguhnya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mengambil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kurniaan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besar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endParaRPr>
          </a:p>
          <a:p>
            <a:pPr lvl="0" algn="ctr" fontAlgn="base">
              <a:spcBef>
                <a:spcPct val="0"/>
              </a:spcBef>
              <a:spcAft>
                <a:spcPct val="0"/>
              </a:spcAft>
            </a:pP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en-US"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Hadis</a:t>
            </a:r>
            <a:r>
              <a:rPr lang="en-US"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riwayat</a:t>
            </a:r>
            <a:r>
              <a:rPr lang="en-US"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Abu </a:t>
            </a:r>
            <a:r>
              <a:rPr lang="en-US"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Daud</a:t>
            </a:r>
            <a:r>
              <a:rPr lang="en-US"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Tirmizi</a:t>
            </a:r>
            <a:r>
              <a:rPr lang="en-US"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endPar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877316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55576" y="329625"/>
            <a:ext cx="775712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Memuliakan</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para</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ulama</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a:t>
            </a:r>
            <a:endParaRPr lang="en-US" sz="32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4" name="Rounded Rectangle 3"/>
          <p:cNvSpPr/>
          <p:nvPr/>
        </p:nvSpPr>
        <p:spPr>
          <a:xfrm>
            <a:off x="4495800" y="1297262"/>
            <a:ext cx="4343400" cy="1369738"/>
          </a:xfrm>
          <a:prstGeom prst="roundRect">
            <a:avLst>
              <a:gd name="adj" fmla="val 11364"/>
            </a:avLst>
          </a:prstGeom>
          <a:ln/>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Perlu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dihormati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dimuliakan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228600" y="1219200"/>
            <a:ext cx="3810000" cy="1487587"/>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Pewaris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nabi</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ight Arrow 5"/>
          <p:cNvSpPr/>
          <p:nvPr/>
        </p:nvSpPr>
        <p:spPr>
          <a:xfrm rot="1772048">
            <a:off x="3810338" y="1679765"/>
            <a:ext cx="1164033" cy="791548"/>
          </a:xfrm>
          <a:prstGeom prst="rightArrow">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7" name="Rounded Rectangle 6"/>
          <p:cNvSpPr/>
          <p:nvPr/>
        </p:nvSpPr>
        <p:spPr>
          <a:xfrm>
            <a:off x="1524000" y="2971800"/>
            <a:ext cx="6324600" cy="3200400"/>
          </a:xfrm>
          <a:prstGeom prst="roundRect">
            <a:avLst>
              <a:gd name="adj" fmla="val 11364"/>
            </a:avLst>
          </a:prstGeom>
          <a:ln/>
        </p:spPr>
        <p:style>
          <a:lnRef idx="1">
            <a:schemeClr val="accent5"/>
          </a:lnRef>
          <a:fillRef idx="2">
            <a:schemeClr val="accent5"/>
          </a:fillRef>
          <a:effectRef idx="1">
            <a:schemeClr val="accent5"/>
          </a:effectRef>
          <a:fontRef idx="minor">
            <a:schemeClr val="dk1"/>
          </a:fontRef>
        </p:style>
        <p:txBody>
          <a:bodyPr anchor="ctr"/>
          <a:lstStyle/>
          <a:p>
            <a:pPr algn="ctr"/>
            <a:r>
              <a:rPr lang="en-US" sz="2400" b="1" dirty="0" err="1">
                <a:effectLst>
                  <a:outerShdw blurRad="38100" dist="38100" dir="2700000" algn="tl">
                    <a:srgbClr val="000000">
                      <a:alpha val="43137"/>
                    </a:srgbClr>
                  </a:outerShdw>
                </a:effectLst>
              </a:rPr>
              <a:t>Rasulullah</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s.a.w</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memuliakan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sahabat</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baginda</a:t>
            </a:r>
            <a:r>
              <a:rPr lang="en-US" sz="2400" b="1" dirty="0">
                <a:effectLst>
                  <a:outerShdw blurRad="38100" dist="38100" dir="2700000" algn="tl">
                    <a:srgbClr val="000000">
                      <a:alpha val="43137"/>
                    </a:srgbClr>
                  </a:outerShdw>
                </a:effectLst>
              </a:rPr>
              <a:t> yang </a:t>
            </a:r>
            <a:r>
              <a:rPr lang="en-US" sz="2400" b="1" dirty="0" err="1">
                <a:effectLst>
                  <a:outerShdw blurRad="38100" dist="38100" dir="2700000" algn="tl">
                    <a:srgbClr val="000000">
                      <a:alpha val="43137"/>
                    </a:srgbClr>
                  </a:outerShdw>
                </a:effectLst>
              </a:rPr>
              <a:t>berilmu</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pengetahuan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luas</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dengan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memberi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amanah</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kepada</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mereka</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untuk</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menjalankan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tugas-tugas</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penting</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seperti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Muaz</a:t>
            </a:r>
            <a:r>
              <a:rPr lang="en-US" sz="2400" b="1" dirty="0">
                <a:effectLst>
                  <a:outerShdw blurRad="38100" dist="38100" dir="2700000" algn="tl">
                    <a:srgbClr val="000000">
                      <a:alpha val="43137"/>
                    </a:srgbClr>
                  </a:outerShdw>
                </a:effectLst>
              </a:rPr>
              <a:t> bin </a:t>
            </a:r>
            <a:r>
              <a:rPr lang="en-US" sz="2400" b="1" dirty="0" err="1">
                <a:effectLst>
                  <a:outerShdw blurRad="38100" dist="38100" dir="2700000" algn="tl">
                    <a:srgbClr val="000000">
                      <a:alpha val="43137"/>
                    </a:srgbClr>
                  </a:outerShdw>
                </a:effectLst>
              </a:rPr>
              <a:t>Jabal</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r.a</a:t>
            </a:r>
            <a:r>
              <a:rPr lang="en-US" sz="2400" b="1" dirty="0">
                <a:effectLst>
                  <a:outerShdw blurRad="38100" dist="38100" dir="2700000" algn="tl">
                    <a:srgbClr val="000000">
                      <a:alpha val="43137"/>
                    </a:srgbClr>
                  </a:outerShdw>
                </a:effectLst>
              </a:rPr>
              <a:t> yang </a:t>
            </a:r>
            <a:r>
              <a:rPr lang="en-US" sz="2400" b="1" dirty="0" err="1">
                <a:effectLst>
                  <a:outerShdw blurRad="38100" dist="38100" dir="2700000" algn="tl">
                    <a:srgbClr val="000000">
                      <a:alpha val="43137"/>
                    </a:srgbClr>
                  </a:outerShdw>
                </a:effectLst>
              </a:rPr>
              <a:t>diutus</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ke</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Yaman</a:t>
            </a:r>
            <a:r>
              <a:rPr lang="en-US" sz="2400" b="1" dirty="0">
                <a:effectLst>
                  <a:outerShdw blurRad="38100" dist="38100" dir="2700000" algn="tl">
                    <a:srgbClr val="000000">
                      <a:alpha val="43137"/>
                    </a:srgbClr>
                  </a:outerShdw>
                </a:effectLst>
              </a:rPr>
              <a:t>. </a:t>
            </a:r>
            <a:endParaRPr lang="en-MY"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7316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62000" y="76200"/>
            <a:ext cx="775712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Kemerosotan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adab</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akhlak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kalangan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64704" y="1168063"/>
            <a:ext cx="6264696" cy="1378314"/>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Mengutuk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menghina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mencerca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menuduh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para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ulama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termasuk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salafussoleh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905000" y="2539663"/>
            <a:ext cx="6553200" cy="1447800"/>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Fitnah</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celaan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semakin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banyak</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lebih</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cepat</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tersebar</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dengan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kemajuan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alat</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telekomunikasi</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762000" y="4216063"/>
            <a:ext cx="7315200" cy="2292896"/>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b="1" dirty="0" err="1">
                <a:effectLst>
                  <a:outerShdw blurRad="38100" dist="38100" dir="2700000" algn="tl">
                    <a:srgbClr val="000000">
                      <a:alpha val="43137"/>
                    </a:srgbClr>
                  </a:outerShdw>
                </a:effectLst>
              </a:rPr>
              <a:t>Dalam</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kita</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menghormati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para</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ulama</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bukan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bererti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kita</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meletakkan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mereka</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ke</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tahap</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maksum</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dan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terlepas</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daripada</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kesilapan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Namun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menghormati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mereka</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bermakna</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meraikan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pandangan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mereka</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memahami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situasi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zaman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mereka</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dan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tidak</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mencerca</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mereka</a:t>
            </a:r>
            <a:r>
              <a:rPr lang="en-US" sz="2400" b="1" dirty="0">
                <a:effectLst>
                  <a:outerShdw blurRad="38100" dist="38100" dir="2700000" algn="tl">
                    <a:srgbClr val="000000">
                      <a:alpha val="43137"/>
                    </a:srgbClr>
                  </a:outerShdw>
                </a:effectLst>
              </a:rPr>
              <a:t>. </a:t>
            </a:r>
            <a:endParaRPr lang="en-MY" sz="2400" b="1" dirty="0">
              <a:effectLst>
                <a:outerShdw blurRad="38100" dist="38100" dir="2700000" algn="tl">
                  <a:srgbClr val="000000">
                    <a:alpha val="43137"/>
                  </a:srgbClr>
                </a:outerShdw>
              </a:effectLst>
            </a:endParaRPr>
          </a:p>
        </p:txBody>
      </p:sp>
      <p:sp>
        <p:nvSpPr>
          <p:cNvPr id="7" name="Right Arrow 6"/>
          <p:cNvSpPr/>
          <p:nvPr/>
        </p:nvSpPr>
        <p:spPr>
          <a:xfrm>
            <a:off x="228600" y="3566685"/>
            <a:ext cx="803176" cy="1298756"/>
          </a:xfrm>
          <a:prstGeom prst="rightArrow">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877316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0714" y="76200"/>
            <a:ext cx="8900886"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Sikap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adab</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wajar</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alim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ulama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990600" y="1106076"/>
            <a:ext cx="7986464" cy="1357064"/>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err="1" smtClean="0">
                <a:effectLst>
                  <a:glow rad="101600">
                    <a:schemeClr val="tx1">
                      <a:alpha val="60000"/>
                    </a:schemeClr>
                  </a:glow>
                  <a:outerShdw blurRad="38100" dist="38100" dir="2700000" algn="tl">
                    <a:srgbClr val="000000">
                      <a:alpha val="43137"/>
                    </a:srgbClr>
                  </a:outerShdw>
                </a:effectLst>
              </a:rPr>
              <a:t>Jangan</a:t>
            </a:r>
            <a:r>
              <a:rPr lang="en-US" sz="2400" b="1" dirty="0" smtClean="0">
                <a:effectLst>
                  <a:glow rad="101600">
                    <a:schemeClr val="tx1">
                      <a:alpha val="60000"/>
                    </a:schemeClr>
                  </a:glow>
                  <a:outerShdw blurRad="38100" dist="38100" dir="2700000" algn="tl">
                    <a:srgbClr val="000000">
                      <a:alpha val="43137"/>
                    </a:srgbClr>
                  </a:outerShdw>
                </a:effectLst>
              </a:rPr>
              <a:t> </a:t>
            </a:r>
            <a:r>
              <a:rPr lang="en-US" sz="2400" b="1" dirty="0" err="1" smtClean="0">
                <a:effectLst>
                  <a:glow rad="101600">
                    <a:schemeClr val="tx1">
                      <a:alpha val="60000"/>
                    </a:schemeClr>
                  </a:glow>
                  <a:outerShdw blurRad="38100" dist="38100" dir="2700000" algn="tl">
                    <a:srgbClr val="000000">
                      <a:alpha val="43137"/>
                    </a:srgbClr>
                  </a:outerShdw>
                </a:effectLst>
              </a:rPr>
              <a:t>suka</a:t>
            </a:r>
            <a:r>
              <a:rPr lang="en-US" sz="2400" b="1" dirty="0" smtClean="0">
                <a:effectLst>
                  <a:glow rad="101600">
                    <a:schemeClr val="tx1">
                      <a:alpha val="60000"/>
                    </a:schemeClr>
                  </a:glow>
                  <a:outerShdw blurRad="38100" dist="38100" dir="2700000" algn="tl">
                    <a:srgbClr val="000000">
                      <a:alpha val="43137"/>
                    </a:srgbClr>
                  </a:outerShdw>
                </a:effectLst>
              </a:rPr>
              <a:t> </a:t>
            </a:r>
            <a:r>
              <a:rPr lang="en-US" sz="2400" b="1" dirty="0" err="1" smtClean="0">
                <a:effectLst>
                  <a:glow rad="101600">
                    <a:schemeClr val="tx1">
                      <a:alpha val="60000"/>
                    </a:schemeClr>
                  </a:glow>
                  <a:outerShdw blurRad="38100" dist="38100" dir="2700000" algn="tl">
                    <a:srgbClr val="000000">
                      <a:alpha val="43137"/>
                    </a:srgbClr>
                  </a:outerShdw>
                </a:effectLst>
              </a:rPr>
              <a:t>mengkritik</a:t>
            </a:r>
            <a:r>
              <a:rPr lang="en-US" sz="2400" b="1" dirty="0" smtClean="0">
                <a:effectLst>
                  <a:glow rad="101600">
                    <a:schemeClr val="tx1">
                      <a:alpha val="60000"/>
                    </a:schemeClr>
                  </a:glow>
                  <a:outerShdw blurRad="38100" dist="38100" dir="2700000" algn="tl">
                    <a:srgbClr val="000000">
                      <a:alpha val="43137"/>
                    </a:srgbClr>
                  </a:outerShdw>
                </a:effectLst>
              </a:rPr>
              <a:t> </a:t>
            </a:r>
            <a:r>
              <a:rPr lang="en-US" sz="2400" b="1" dirty="0" err="1" smtClean="0">
                <a:effectLst>
                  <a:glow rad="101600">
                    <a:schemeClr val="tx1">
                      <a:alpha val="60000"/>
                    </a:schemeClr>
                  </a:glow>
                  <a:outerShdw blurRad="38100" dist="38100" dir="2700000" algn="tl">
                    <a:srgbClr val="000000">
                      <a:alpha val="43137"/>
                    </a:srgbClr>
                  </a:outerShdw>
                </a:effectLst>
              </a:rPr>
              <a:t>pandangan</a:t>
            </a:r>
            <a:r>
              <a:rPr lang="en-US" sz="2400" b="1" dirty="0" smtClean="0">
                <a:effectLst>
                  <a:glow rad="101600">
                    <a:schemeClr val="tx1">
                      <a:alpha val="60000"/>
                    </a:schemeClr>
                  </a:glow>
                  <a:outerShdw blurRad="38100" dist="38100" dir="2700000" algn="tl">
                    <a:srgbClr val="000000">
                      <a:alpha val="43137"/>
                    </a:srgbClr>
                  </a:outerShdw>
                </a:effectLst>
              </a:rPr>
              <a:t> </a:t>
            </a:r>
            <a:r>
              <a:rPr lang="en-US" sz="2400" b="1" dirty="0" err="1" smtClean="0">
                <a:effectLst>
                  <a:glow rad="101600">
                    <a:schemeClr val="tx1">
                      <a:alpha val="60000"/>
                    </a:schemeClr>
                  </a:glow>
                  <a:outerShdw blurRad="38100" dist="38100" dir="2700000" algn="tl">
                    <a:srgbClr val="000000">
                      <a:alpha val="43137"/>
                    </a:srgbClr>
                  </a:outerShdw>
                </a:effectLst>
              </a:rPr>
              <a:t>dikeluarkan</a:t>
            </a:r>
            <a:r>
              <a:rPr lang="en-US" sz="2400" b="1" dirty="0" smtClean="0">
                <a:effectLst>
                  <a:glow rad="101600">
                    <a:schemeClr val="tx1">
                      <a:alpha val="60000"/>
                    </a:schemeClr>
                  </a:glow>
                  <a:outerShdw blurRad="38100" dist="38100" dir="2700000" algn="tl">
                    <a:srgbClr val="000000">
                      <a:alpha val="43137"/>
                    </a:srgbClr>
                  </a:outerShdw>
                </a:effectLst>
              </a:rPr>
              <a:t> </a:t>
            </a:r>
            <a:r>
              <a:rPr lang="en-US" sz="2400" b="1" dirty="0" err="1" smtClean="0">
                <a:effectLst>
                  <a:glow rad="101600">
                    <a:schemeClr val="tx1">
                      <a:alpha val="60000"/>
                    </a:schemeClr>
                  </a:glow>
                  <a:outerShdw blurRad="38100" dist="38100" dir="2700000" algn="tl">
                    <a:srgbClr val="000000">
                      <a:alpha val="43137"/>
                    </a:srgbClr>
                  </a:outerShdw>
                </a:effectLst>
              </a:rPr>
              <a:t>oleh</a:t>
            </a:r>
            <a:r>
              <a:rPr lang="en-US" sz="2400" b="1" dirty="0" smtClean="0">
                <a:effectLst>
                  <a:glow rad="101600">
                    <a:schemeClr val="tx1">
                      <a:alpha val="60000"/>
                    </a:schemeClr>
                  </a:glow>
                  <a:outerShdw blurRad="38100" dist="38100" dir="2700000" algn="tl">
                    <a:srgbClr val="000000">
                      <a:alpha val="43137"/>
                    </a:srgbClr>
                  </a:outerShdw>
                </a:effectLst>
              </a:rPr>
              <a:t> </a:t>
            </a:r>
            <a:r>
              <a:rPr lang="en-US" sz="2400" b="1" dirty="0" err="1" smtClean="0">
                <a:effectLst>
                  <a:glow rad="101600">
                    <a:schemeClr val="tx1">
                      <a:alpha val="60000"/>
                    </a:schemeClr>
                  </a:glow>
                  <a:outerShdw blurRad="38100" dist="38100" dir="2700000" algn="tl">
                    <a:srgbClr val="000000">
                      <a:alpha val="43137"/>
                    </a:srgbClr>
                  </a:outerShdw>
                </a:effectLst>
              </a:rPr>
              <a:t>ulama</a:t>
            </a:r>
            <a:r>
              <a:rPr lang="en-US" sz="2400" b="1" dirty="0" smtClean="0">
                <a:effectLst>
                  <a:glow rad="101600">
                    <a:schemeClr val="tx1">
                      <a:alpha val="60000"/>
                    </a:schemeClr>
                  </a:glow>
                  <a:outerShdw blurRad="38100" dist="38100" dir="2700000" algn="tl">
                    <a:srgbClr val="000000">
                      <a:alpha val="43137"/>
                    </a:srgbClr>
                  </a:outerShdw>
                </a:effectLst>
              </a:rPr>
              <a:t> </a:t>
            </a:r>
            <a:r>
              <a:rPr lang="en-US" sz="2400" b="1" dirty="0" err="1" smtClean="0">
                <a:effectLst>
                  <a:glow rad="101600">
                    <a:schemeClr val="tx1">
                      <a:alpha val="60000"/>
                    </a:schemeClr>
                  </a:glow>
                  <a:outerShdw blurRad="38100" dist="38100" dir="2700000" algn="tl">
                    <a:srgbClr val="000000">
                      <a:alpha val="43137"/>
                    </a:srgbClr>
                  </a:outerShdw>
                </a:effectLst>
              </a:rPr>
              <a:t>muktabar</a:t>
            </a:r>
            <a:r>
              <a:rPr lang="en-US" sz="2400" b="1" dirty="0" smtClean="0">
                <a:effectLst>
                  <a:glow rad="101600">
                    <a:schemeClr val="tx1">
                      <a:alpha val="60000"/>
                    </a:schemeClr>
                  </a:glow>
                  <a:outerShdw blurRad="38100" dist="38100" dir="2700000" algn="tl">
                    <a:srgbClr val="000000">
                      <a:alpha val="43137"/>
                    </a:srgbClr>
                  </a:outerShdw>
                </a:effectLst>
              </a:rPr>
              <a:t> </a:t>
            </a:r>
            <a:r>
              <a:rPr lang="en-US" sz="2400" b="1" dirty="0" err="1" smtClean="0">
                <a:effectLst>
                  <a:glow rad="101600">
                    <a:schemeClr val="tx1">
                      <a:alpha val="60000"/>
                    </a:schemeClr>
                  </a:glow>
                  <a:outerShdw blurRad="38100" dist="38100" dir="2700000" algn="tl">
                    <a:srgbClr val="000000">
                      <a:alpha val="43137"/>
                    </a:srgbClr>
                  </a:outerShdw>
                </a:effectLst>
              </a:rPr>
              <a:t>sehinggalah</a:t>
            </a:r>
            <a:r>
              <a:rPr lang="en-US" sz="2400" b="1" dirty="0" smtClean="0">
                <a:effectLst>
                  <a:glow rad="101600">
                    <a:schemeClr val="tx1">
                      <a:alpha val="60000"/>
                    </a:schemeClr>
                  </a:glow>
                  <a:outerShdw blurRad="38100" dist="38100" dir="2700000" algn="tl">
                    <a:srgbClr val="000000">
                      <a:alpha val="43137"/>
                    </a:srgbClr>
                  </a:outerShdw>
                </a:effectLst>
              </a:rPr>
              <a:t> </a:t>
            </a:r>
            <a:r>
              <a:rPr lang="en-US" sz="2400" b="1" dirty="0" err="1" smtClean="0">
                <a:effectLst>
                  <a:glow rad="101600">
                    <a:schemeClr val="tx1">
                      <a:alpha val="60000"/>
                    </a:schemeClr>
                  </a:glow>
                  <a:outerShdw blurRad="38100" dist="38100" dir="2700000" algn="tl">
                    <a:srgbClr val="000000">
                      <a:alpha val="43137"/>
                    </a:srgbClr>
                  </a:outerShdw>
                </a:effectLst>
              </a:rPr>
              <a:t>benar-benar</a:t>
            </a:r>
            <a:r>
              <a:rPr lang="en-US" sz="2400" b="1" dirty="0" smtClean="0">
                <a:effectLst>
                  <a:glow rad="101600">
                    <a:schemeClr val="tx1">
                      <a:alpha val="60000"/>
                    </a:schemeClr>
                  </a:glow>
                  <a:outerShdw blurRad="38100" dist="38100" dir="2700000" algn="tl">
                    <a:srgbClr val="000000">
                      <a:alpha val="43137"/>
                    </a:srgbClr>
                  </a:outerShdw>
                </a:effectLst>
              </a:rPr>
              <a:t> </a:t>
            </a:r>
            <a:r>
              <a:rPr lang="en-US" sz="2400" b="1" dirty="0" err="1" smtClean="0">
                <a:effectLst>
                  <a:glow rad="101600">
                    <a:schemeClr val="tx1">
                      <a:alpha val="60000"/>
                    </a:schemeClr>
                  </a:glow>
                  <a:outerShdw blurRad="38100" dist="38100" dir="2700000" algn="tl">
                    <a:srgbClr val="000000">
                      <a:alpha val="43137"/>
                    </a:srgbClr>
                  </a:outerShdw>
                </a:effectLst>
              </a:rPr>
              <a:t>memahami</a:t>
            </a:r>
            <a:r>
              <a:rPr lang="en-US" sz="2400" b="1" dirty="0" smtClean="0">
                <a:effectLst>
                  <a:glow rad="101600">
                    <a:schemeClr val="tx1">
                      <a:alpha val="60000"/>
                    </a:schemeClr>
                  </a:glow>
                  <a:outerShdw blurRad="38100" dist="38100" dir="2700000" algn="tl">
                    <a:srgbClr val="000000">
                      <a:alpha val="43137"/>
                    </a:srgbClr>
                  </a:outerShdw>
                </a:effectLst>
              </a:rPr>
              <a:t> </a:t>
            </a:r>
            <a:r>
              <a:rPr lang="en-US" sz="2400" b="1" dirty="0" err="1" smtClean="0">
                <a:effectLst>
                  <a:glow rad="101600">
                    <a:schemeClr val="tx1">
                      <a:alpha val="60000"/>
                    </a:schemeClr>
                  </a:glow>
                  <a:outerShdw blurRad="38100" dist="38100" dir="2700000" algn="tl">
                    <a:srgbClr val="000000">
                      <a:alpha val="43137"/>
                    </a:srgbClr>
                  </a:outerShdw>
                </a:effectLst>
              </a:rPr>
              <a:t>maksud</a:t>
            </a:r>
            <a:r>
              <a:rPr lang="en-US" sz="2400" b="1" dirty="0" smtClean="0">
                <a:effectLst>
                  <a:glow rad="101600">
                    <a:schemeClr val="tx1">
                      <a:alpha val="60000"/>
                    </a:schemeClr>
                  </a:glow>
                  <a:outerShdw blurRad="38100" dist="38100" dir="2700000" algn="tl">
                    <a:srgbClr val="000000">
                      <a:alpha val="43137"/>
                    </a:srgbClr>
                  </a:outerShdw>
                </a:effectLst>
              </a:rPr>
              <a:t> </a:t>
            </a:r>
            <a:r>
              <a:rPr lang="en-US" sz="2400" b="1" dirty="0" err="1" smtClean="0">
                <a:effectLst>
                  <a:glow rad="101600">
                    <a:schemeClr val="tx1">
                      <a:alpha val="60000"/>
                    </a:schemeClr>
                  </a:glow>
                  <a:outerShdw blurRad="38100" dist="38100" dir="2700000" algn="tl">
                    <a:srgbClr val="000000">
                      <a:alpha val="43137"/>
                    </a:srgbClr>
                  </a:outerShdw>
                </a:effectLst>
              </a:rPr>
              <a:t>dan</a:t>
            </a:r>
            <a:r>
              <a:rPr lang="en-US" sz="2400" b="1" dirty="0" smtClean="0">
                <a:effectLst>
                  <a:glow rad="101600">
                    <a:schemeClr val="tx1">
                      <a:alpha val="60000"/>
                    </a:schemeClr>
                  </a:glow>
                  <a:outerShdw blurRad="38100" dist="38100" dir="2700000" algn="tl">
                    <a:srgbClr val="000000">
                      <a:alpha val="43137"/>
                    </a:srgbClr>
                  </a:outerShdw>
                </a:effectLst>
              </a:rPr>
              <a:t> </a:t>
            </a:r>
            <a:r>
              <a:rPr lang="en-US" sz="2400" b="1" dirty="0" err="1" smtClean="0">
                <a:effectLst>
                  <a:glow rad="101600">
                    <a:schemeClr val="tx1">
                      <a:alpha val="60000"/>
                    </a:schemeClr>
                  </a:glow>
                  <a:outerShdw blurRad="38100" dist="38100" dir="2700000" algn="tl">
                    <a:srgbClr val="000000">
                      <a:alpha val="43137"/>
                    </a:srgbClr>
                  </a:outerShdw>
                </a:effectLst>
              </a:rPr>
              <a:t>kehendak</a:t>
            </a:r>
            <a:r>
              <a:rPr lang="en-US" sz="2400" b="1" dirty="0" smtClean="0">
                <a:effectLst>
                  <a:glow rad="101600">
                    <a:schemeClr val="tx1">
                      <a:alpha val="60000"/>
                    </a:schemeClr>
                  </a:glow>
                  <a:outerShdw blurRad="38100" dist="38100" dir="2700000" algn="tl">
                    <a:srgbClr val="000000">
                      <a:alpha val="43137"/>
                    </a:srgbClr>
                  </a:outerShdw>
                </a:effectLst>
              </a:rPr>
              <a:t> </a:t>
            </a:r>
            <a:r>
              <a:rPr lang="en-US" sz="2400" b="1" dirty="0" err="1" smtClean="0">
                <a:effectLst>
                  <a:glow rad="101600">
                    <a:schemeClr val="tx1">
                      <a:alpha val="60000"/>
                    </a:schemeClr>
                  </a:glow>
                  <a:outerShdw blurRad="38100" dist="38100" dir="2700000" algn="tl">
                    <a:srgbClr val="000000">
                      <a:alpha val="43137"/>
                    </a:srgbClr>
                  </a:outerShdw>
                </a:effectLst>
              </a:rPr>
              <a:t>mereka</a:t>
            </a:r>
            <a:r>
              <a:rPr lang="en-US" sz="2400" b="1" dirty="0" smtClean="0">
                <a:effectLst>
                  <a:glow rad="101600">
                    <a:schemeClr val="tx1">
                      <a:alpha val="60000"/>
                    </a:schemeClr>
                  </a:glow>
                  <a:outerShdw blurRad="38100" dist="38100" dir="2700000" algn="tl">
                    <a:srgbClr val="000000">
                      <a:alpha val="43137"/>
                    </a:srgbClr>
                  </a:outerShdw>
                </a:effectLst>
              </a:rPr>
              <a:t>. </a:t>
            </a:r>
            <a:endParaRPr lang="en-MY" sz="2400" b="1" dirty="0">
              <a:effectLst>
                <a:glow rad="101600">
                  <a:schemeClr val="tx1">
                    <a:alpha val="60000"/>
                  </a:schemeClr>
                </a:glow>
                <a:outerShdw blurRad="38100" dist="38100" dir="2700000" algn="tl">
                  <a:srgbClr val="000000">
                    <a:alpha val="43137"/>
                  </a:srgbClr>
                </a:outerShdw>
              </a:effectLst>
            </a:endParaRPr>
          </a:p>
        </p:txBody>
      </p:sp>
      <p:sp>
        <p:nvSpPr>
          <p:cNvPr id="5" name="Rounded Rectangle 4"/>
          <p:cNvSpPr/>
          <p:nvPr/>
        </p:nvSpPr>
        <p:spPr>
          <a:xfrm>
            <a:off x="948728" y="3976936"/>
            <a:ext cx="7986464" cy="1357064"/>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err="1">
                <a:effectLst>
                  <a:glow rad="101600">
                    <a:schemeClr val="tx1">
                      <a:alpha val="60000"/>
                    </a:schemeClr>
                  </a:glow>
                  <a:outerShdw blurRad="38100" dist="38100" dir="2700000" algn="tl">
                    <a:srgbClr val="000000">
                      <a:alpha val="43137"/>
                    </a:srgbClr>
                  </a:outerShdw>
                </a:effectLst>
              </a:rPr>
              <a:t>Hendaklah</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menggunakan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panggilan</a:t>
            </a:r>
            <a:r>
              <a:rPr lang="en-US" sz="2400" b="1" dirty="0">
                <a:effectLst>
                  <a:glow rad="101600">
                    <a:schemeClr val="tx1">
                      <a:alpha val="60000"/>
                    </a:schemeClr>
                  </a:glow>
                  <a:outerShdw blurRad="38100" dist="38100" dir="2700000" algn="tl">
                    <a:srgbClr val="000000">
                      <a:alpha val="43137"/>
                    </a:srgbClr>
                  </a:outerShdw>
                </a:effectLst>
              </a:rPr>
              <a:t> yang </a:t>
            </a:r>
            <a:r>
              <a:rPr lang="en-US" sz="2400" b="1" dirty="0" err="1">
                <a:effectLst>
                  <a:glow rad="101600">
                    <a:schemeClr val="tx1">
                      <a:alpha val="60000"/>
                    </a:schemeClr>
                  </a:glow>
                  <a:outerShdw blurRad="38100" dist="38100" dir="2700000" algn="tl">
                    <a:srgbClr val="000000">
                      <a:alpha val="43137"/>
                    </a:srgbClr>
                  </a:outerShdw>
                </a:effectLst>
              </a:rPr>
              <a:t>beradab</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kepada</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para</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ulama</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seperti</a:t>
            </a:r>
            <a:r>
              <a:rPr lang="en-US" sz="2400" b="1" dirty="0">
                <a:effectLst>
                  <a:glow rad="101600">
                    <a:schemeClr val="tx1">
                      <a:alpha val="60000"/>
                    </a:schemeClr>
                  </a:glow>
                  <a:outerShdw blurRad="38100" dist="38100" dir="2700000" algn="tl">
                    <a:srgbClr val="000000">
                      <a:alpha val="43137"/>
                    </a:srgbClr>
                  </a:outerShdw>
                </a:effectLst>
              </a:rPr>
              <a:t>: Imam, </a:t>
            </a:r>
            <a:r>
              <a:rPr lang="en-US" sz="2400" b="1" dirty="0" err="1">
                <a:effectLst>
                  <a:glow rad="101600">
                    <a:schemeClr val="tx1">
                      <a:alpha val="60000"/>
                    </a:schemeClr>
                  </a:glow>
                  <a:outerShdw blurRad="38100" dist="38100" dir="2700000" algn="tl">
                    <a:srgbClr val="000000">
                      <a:alpha val="43137"/>
                    </a:srgbClr>
                  </a:outerShdw>
                </a:effectLst>
              </a:rPr>
              <a:t>Syeikh</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Ustaz</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dan</a:t>
            </a:r>
            <a:r>
              <a:rPr lang="en-US" sz="2400" b="1" dirty="0">
                <a:effectLst>
                  <a:glow rad="101600">
                    <a:schemeClr val="tx1">
                      <a:alpha val="60000"/>
                    </a:schemeClr>
                  </a:glow>
                  <a:outerShdw blurRad="38100" dist="38100" dir="2700000" algn="tl">
                    <a:srgbClr val="000000">
                      <a:alpha val="43137"/>
                    </a:srgbClr>
                  </a:outerShdw>
                </a:effectLst>
              </a:rPr>
              <a:t> Tuan Guru. </a:t>
            </a:r>
            <a:endParaRPr lang="en-MY" sz="2400" b="1" dirty="0">
              <a:effectLst>
                <a:glow rad="101600">
                  <a:schemeClr val="tx1">
                    <a:alpha val="60000"/>
                  </a:schemeClr>
                </a:glow>
                <a:outerShdw blurRad="38100" dist="38100" dir="2700000" algn="tl">
                  <a:srgbClr val="000000">
                    <a:alpha val="43137"/>
                  </a:srgbClr>
                </a:outerShdw>
              </a:effectLst>
            </a:endParaRPr>
          </a:p>
        </p:txBody>
      </p:sp>
      <p:sp>
        <p:nvSpPr>
          <p:cNvPr id="6" name="Rounded Rectangle 5"/>
          <p:cNvSpPr/>
          <p:nvPr/>
        </p:nvSpPr>
        <p:spPr>
          <a:xfrm>
            <a:off x="924812" y="5424736"/>
            <a:ext cx="7986464" cy="1357064"/>
          </a:xfrm>
          <a:prstGeom prst="roundRect">
            <a:avLst>
              <a:gd name="adj" fmla="val 19735"/>
            </a:avLst>
          </a:prstGeom>
          <a:solidFill>
            <a:schemeClr val="tx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err="1">
                <a:effectLst>
                  <a:glow rad="101600">
                    <a:schemeClr val="tx1">
                      <a:alpha val="60000"/>
                    </a:schemeClr>
                  </a:glow>
                  <a:outerShdw blurRad="38100" dist="38100" dir="2700000" algn="tl">
                    <a:srgbClr val="000000">
                      <a:alpha val="43137"/>
                    </a:srgbClr>
                  </a:outerShdw>
                </a:effectLst>
              </a:rPr>
              <a:t>Hendaklah</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menjadikan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kitab-kitab</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dan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penulisan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mereka</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sebagai</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bahan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pembacaan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dan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smtClean="0">
                <a:effectLst>
                  <a:glow rad="101600">
                    <a:schemeClr val="tx1">
                      <a:alpha val="60000"/>
                    </a:schemeClr>
                  </a:glow>
                  <a:outerShdw blurRad="38100" dist="38100" dir="2700000" algn="tl">
                    <a:srgbClr val="000000">
                      <a:alpha val="43137"/>
                    </a:srgbClr>
                  </a:outerShdw>
                </a:effectLst>
              </a:rPr>
              <a:t>pengajaran</a:t>
            </a:r>
            <a:r>
              <a:rPr lang="en-US" sz="2400" b="1" dirty="0" smtClean="0">
                <a:effectLst>
                  <a:glow rad="101600">
                    <a:schemeClr val="tx1">
                      <a:alpha val="60000"/>
                    </a:schemeClr>
                  </a:glow>
                  <a:outerShdw blurRad="38100" dist="38100" dir="2700000" algn="tl">
                    <a:srgbClr val="000000">
                      <a:alpha val="43137"/>
                    </a:srgbClr>
                  </a:outerShdw>
                </a:effectLst>
              </a:rPr>
              <a:t>.</a:t>
            </a:r>
            <a:endParaRPr lang="en-MY" sz="2400" b="1" dirty="0">
              <a:effectLst>
                <a:glow rad="101600">
                  <a:schemeClr val="tx1">
                    <a:alpha val="60000"/>
                  </a:schemeClr>
                </a:glow>
                <a:outerShdw blurRad="38100" dist="38100" dir="2700000" algn="tl">
                  <a:srgbClr val="000000">
                    <a:alpha val="43137"/>
                  </a:srgbClr>
                </a:outerShdw>
              </a:effectLst>
            </a:endParaRPr>
          </a:p>
        </p:txBody>
      </p:sp>
      <p:sp>
        <p:nvSpPr>
          <p:cNvPr id="7" name="Rounded Rectangle 6"/>
          <p:cNvSpPr/>
          <p:nvPr/>
        </p:nvSpPr>
        <p:spPr>
          <a:xfrm>
            <a:off x="973468" y="2568412"/>
            <a:ext cx="7986464" cy="1357064"/>
          </a:xfrm>
          <a:prstGeom prst="roundRect">
            <a:avLst>
              <a:gd name="adj" fmla="val 19735"/>
            </a:avLst>
          </a:prstGeom>
          <a:solidFill>
            <a:schemeClr val="tx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err="1">
                <a:effectLst>
                  <a:glow rad="101600">
                    <a:schemeClr val="tx1">
                      <a:alpha val="60000"/>
                    </a:schemeClr>
                  </a:glow>
                  <a:outerShdw blurRad="38100" dist="38100" dir="2700000" algn="tl">
                    <a:srgbClr val="000000">
                      <a:alpha val="43137"/>
                    </a:srgbClr>
                  </a:outerShdw>
                </a:effectLst>
              </a:rPr>
              <a:t>Jangan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cepat</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berkongsi</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maklumat</a:t>
            </a:r>
            <a:r>
              <a:rPr lang="en-US" sz="2400" b="1" dirty="0">
                <a:effectLst>
                  <a:glow rad="101600">
                    <a:schemeClr val="tx1">
                      <a:alpha val="60000"/>
                    </a:schemeClr>
                  </a:glow>
                  <a:outerShdw blurRad="38100" dist="38100" dir="2700000" algn="tl">
                    <a:srgbClr val="000000">
                      <a:alpha val="43137"/>
                    </a:srgbClr>
                  </a:outerShdw>
                </a:effectLst>
              </a:rPr>
              <a:t> yang </a:t>
            </a:r>
            <a:r>
              <a:rPr lang="en-US" sz="2400" b="1" dirty="0" err="1">
                <a:effectLst>
                  <a:glow rad="101600">
                    <a:schemeClr val="tx1">
                      <a:alpha val="60000"/>
                    </a:schemeClr>
                  </a:glow>
                  <a:outerShdw blurRad="38100" dist="38100" dir="2700000" algn="tl">
                    <a:srgbClr val="000000">
                      <a:alpha val="43137"/>
                    </a:srgbClr>
                  </a:outerShdw>
                </a:effectLst>
              </a:rPr>
              <a:t>diperolehi</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melalui</a:t>
            </a:r>
            <a:r>
              <a:rPr lang="en-US" sz="2400" b="1" dirty="0">
                <a:effectLst>
                  <a:glow rad="101600">
                    <a:schemeClr val="tx1">
                      <a:alpha val="60000"/>
                    </a:schemeClr>
                  </a:glow>
                  <a:outerShdw blurRad="38100" dist="38100" dir="2700000" algn="tl">
                    <a:srgbClr val="000000">
                      <a:alpha val="43137"/>
                    </a:srgbClr>
                  </a:outerShdw>
                </a:effectLst>
              </a:rPr>
              <a:t> internet </a:t>
            </a:r>
            <a:r>
              <a:rPr lang="en-US" sz="2400" b="1" dirty="0" err="1">
                <a:effectLst>
                  <a:glow rad="101600">
                    <a:schemeClr val="tx1">
                      <a:alpha val="60000"/>
                    </a:schemeClr>
                  </a:glow>
                  <a:outerShdw blurRad="38100" dist="38100" dir="2700000" algn="tl">
                    <a:srgbClr val="000000">
                      <a:alpha val="43137"/>
                    </a:srgbClr>
                  </a:outerShdw>
                </a:effectLst>
              </a:rPr>
              <a:t>kepada</a:t>
            </a:r>
            <a:r>
              <a:rPr lang="en-US" sz="2400" b="1" dirty="0">
                <a:effectLst>
                  <a:glow rad="101600">
                    <a:schemeClr val="tx1">
                      <a:alpha val="60000"/>
                    </a:schemeClr>
                  </a:glow>
                  <a:outerShdw blurRad="38100" dist="38100" dir="2700000" algn="tl">
                    <a:srgbClr val="000000">
                      <a:alpha val="43137"/>
                    </a:srgbClr>
                  </a:outerShdw>
                </a:effectLst>
              </a:rPr>
              <a:t> orang lain. </a:t>
            </a:r>
            <a:endParaRPr lang="en-MY" sz="2400" b="1" dirty="0">
              <a:effectLst>
                <a:glow rad="101600">
                  <a:schemeClr val="tx1">
                    <a:alpha val="60000"/>
                  </a:schemeClr>
                </a:glow>
                <a:outerShdw blurRad="38100" dist="38100" dir="2700000" algn="tl">
                  <a:srgbClr val="000000">
                    <a:alpha val="43137"/>
                  </a:srgbClr>
                </a:outerShdw>
              </a:effectLst>
            </a:endParaRPr>
          </a:p>
        </p:txBody>
      </p:sp>
      <p:sp>
        <p:nvSpPr>
          <p:cNvPr id="8" name="Oval 7"/>
          <p:cNvSpPr/>
          <p:nvPr/>
        </p:nvSpPr>
        <p:spPr>
          <a:xfrm>
            <a:off x="533400" y="1340936"/>
            <a:ext cx="533400" cy="908140"/>
          </a:xfrm>
          <a:prstGeom prst="ellipse">
            <a:avLst/>
          </a:prstGeom>
          <a:ln>
            <a:solidFill>
              <a:schemeClr val="tx1"/>
            </a:solidFill>
          </a:ln>
          <a:effectLst>
            <a:glow rad="101600">
              <a:schemeClr val="bg1">
                <a:alpha val="6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1</a:t>
            </a:r>
            <a:endParaRPr lang="en-MY" sz="3200" b="1" dirty="0">
              <a:effectLst>
                <a:outerShdw blurRad="38100" dist="38100" dir="2700000" algn="tl">
                  <a:srgbClr val="000000">
                    <a:alpha val="43137"/>
                  </a:srgbClr>
                </a:outerShdw>
              </a:effectLst>
            </a:endParaRPr>
          </a:p>
        </p:txBody>
      </p:sp>
      <p:sp>
        <p:nvSpPr>
          <p:cNvPr id="9" name="Oval 8"/>
          <p:cNvSpPr/>
          <p:nvPr/>
        </p:nvSpPr>
        <p:spPr>
          <a:xfrm>
            <a:off x="457200" y="2792874"/>
            <a:ext cx="533400" cy="908140"/>
          </a:xfrm>
          <a:prstGeom prst="ellipse">
            <a:avLst/>
          </a:prstGeom>
          <a:solidFill>
            <a:schemeClr val="accent6">
              <a:lumMod val="75000"/>
            </a:schemeClr>
          </a:solidFill>
          <a:ln>
            <a:solidFill>
              <a:schemeClr val="tx1"/>
            </a:solidFill>
          </a:ln>
          <a:effectLst>
            <a:glow rad="101600">
              <a:schemeClr val="bg1">
                <a:alpha val="6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2</a:t>
            </a:r>
            <a:endParaRPr lang="en-MY" sz="3200" b="1" dirty="0">
              <a:effectLst>
                <a:outerShdw blurRad="38100" dist="38100" dir="2700000" algn="tl">
                  <a:srgbClr val="000000">
                    <a:alpha val="43137"/>
                  </a:srgbClr>
                </a:outerShdw>
              </a:effectLst>
            </a:endParaRPr>
          </a:p>
        </p:txBody>
      </p:sp>
      <p:sp>
        <p:nvSpPr>
          <p:cNvPr id="10" name="Oval 9"/>
          <p:cNvSpPr/>
          <p:nvPr/>
        </p:nvSpPr>
        <p:spPr>
          <a:xfrm>
            <a:off x="457200" y="4201398"/>
            <a:ext cx="533400" cy="908140"/>
          </a:xfrm>
          <a:prstGeom prst="ellipse">
            <a:avLst/>
          </a:prstGeom>
          <a:ln>
            <a:solidFill>
              <a:schemeClr val="tx1"/>
            </a:solidFill>
          </a:ln>
          <a:effectLst>
            <a:glow rad="101600">
              <a:schemeClr val="bg1">
                <a:alpha val="6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3</a:t>
            </a:r>
            <a:endParaRPr lang="en-MY" sz="3200" b="1" dirty="0">
              <a:effectLst>
                <a:outerShdw blurRad="38100" dist="38100" dir="2700000" algn="tl">
                  <a:srgbClr val="000000">
                    <a:alpha val="43137"/>
                  </a:srgbClr>
                </a:outerShdw>
              </a:effectLst>
            </a:endParaRPr>
          </a:p>
        </p:txBody>
      </p:sp>
      <p:sp>
        <p:nvSpPr>
          <p:cNvPr id="11" name="Oval 10"/>
          <p:cNvSpPr/>
          <p:nvPr/>
        </p:nvSpPr>
        <p:spPr>
          <a:xfrm>
            <a:off x="496476" y="5649198"/>
            <a:ext cx="533400" cy="908140"/>
          </a:xfrm>
          <a:prstGeom prst="ellipse">
            <a:avLst/>
          </a:prstGeom>
          <a:solidFill>
            <a:schemeClr val="accent6">
              <a:lumMod val="75000"/>
            </a:schemeClr>
          </a:solidFill>
          <a:ln>
            <a:solidFill>
              <a:schemeClr val="tx1"/>
            </a:solidFill>
          </a:ln>
          <a:effectLst>
            <a:glow rad="101600">
              <a:schemeClr val="bg1">
                <a:alpha val="6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4</a:t>
            </a:r>
            <a:endParaRPr lang="en-MY"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7316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0714" y="0"/>
            <a:ext cx="8900886"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Sikap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adab</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wajar</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alim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ulama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990600" y="1029876"/>
            <a:ext cx="7986464" cy="928520"/>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err="1">
                <a:effectLst>
                  <a:glow rad="101600">
                    <a:schemeClr val="tx1">
                      <a:alpha val="60000"/>
                    </a:schemeClr>
                  </a:glow>
                  <a:outerShdw blurRad="38100" dist="38100" dir="2700000" algn="tl">
                    <a:srgbClr val="000000">
                      <a:alpha val="43137"/>
                    </a:srgbClr>
                  </a:outerShdw>
                </a:effectLst>
              </a:rPr>
              <a:t>Hendaklah</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menghadiri</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majlis-majlis</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ilmu</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bagi</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menghidupkan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tradisi</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ilmu</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dalam</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masyarakat</a:t>
            </a:r>
            <a:r>
              <a:rPr lang="en-US" sz="2400" b="1" dirty="0">
                <a:effectLst>
                  <a:glow rad="101600">
                    <a:schemeClr val="tx1">
                      <a:alpha val="60000"/>
                    </a:schemeClr>
                  </a:glow>
                  <a:outerShdw blurRad="38100" dist="38100" dir="2700000" algn="tl">
                    <a:srgbClr val="000000">
                      <a:alpha val="43137"/>
                    </a:srgbClr>
                  </a:outerShdw>
                </a:effectLst>
              </a:rPr>
              <a:t>.</a:t>
            </a:r>
            <a:endParaRPr lang="en-MY" sz="2400" b="1" dirty="0">
              <a:effectLst>
                <a:glow rad="101600">
                  <a:schemeClr val="tx1">
                    <a:alpha val="60000"/>
                  </a:schemeClr>
                </a:glow>
                <a:outerShdw blurRad="38100" dist="38100" dir="2700000" algn="tl">
                  <a:srgbClr val="000000">
                    <a:alpha val="43137"/>
                  </a:srgbClr>
                </a:outerShdw>
              </a:effectLst>
            </a:endParaRPr>
          </a:p>
        </p:txBody>
      </p:sp>
      <p:sp>
        <p:nvSpPr>
          <p:cNvPr id="5" name="Rounded Rectangle 4"/>
          <p:cNvSpPr/>
          <p:nvPr/>
        </p:nvSpPr>
        <p:spPr>
          <a:xfrm>
            <a:off x="1024928" y="3544476"/>
            <a:ext cx="7986464" cy="1357064"/>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err="1">
                <a:effectLst>
                  <a:glow rad="101600">
                    <a:schemeClr val="tx1">
                      <a:alpha val="60000"/>
                    </a:schemeClr>
                  </a:glow>
                  <a:outerShdw blurRad="38100" dist="38100" dir="2700000" algn="tl">
                    <a:srgbClr val="000000">
                      <a:alpha val="43137"/>
                    </a:srgbClr>
                  </a:outerShdw>
                </a:effectLst>
              </a:rPr>
              <a:t>Hendaklah</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mendoakan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kerahmatan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terhadap</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ulama</a:t>
            </a:r>
            <a:r>
              <a:rPr lang="en-US" sz="2400" b="1" dirty="0">
                <a:effectLst>
                  <a:glow rad="101600">
                    <a:schemeClr val="tx1">
                      <a:alpha val="60000"/>
                    </a:schemeClr>
                  </a:glow>
                  <a:outerShdw blurRad="38100" dist="38100" dir="2700000" algn="tl">
                    <a:srgbClr val="000000">
                      <a:alpha val="43137"/>
                    </a:srgbClr>
                  </a:outerShdw>
                </a:effectLst>
              </a:rPr>
              <a:t> yang </a:t>
            </a:r>
            <a:r>
              <a:rPr lang="en-US" sz="2400" b="1" dirty="0" err="1">
                <a:effectLst>
                  <a:glow rad="101600">
                    <a:schemeClr val="tx1">
                      <a:alpha val="60000"/>
                    </a:schemeClr>
                  </a:glow>
                  <a:outerShdw blurRad="38100" dist="38100" dir="2700000" algn="tl">
                    <a:srgbClr val="000000">
                      <a:alpha val="43137"/>
                    </a:srgbClr>
                  </a:outerShdw>
                </a:effectLst>
              </a:rPr>
              <a:t>telah</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wafat</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dan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mendoakan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kesejahteraan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para</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ulama</a:t>
            </a:r>
            <a:r>
              <a:rPr lang="en-US" sz="2400" b="1" dirty="0">
                <a:effectLst>
                  <a:glow rad="101600">
                    <a:schemeClr val="tx1">
                      <a:alpha val="60000"/>
                    </a:schemeClr>
                  </a:glow>
                  <a:outerShdw blurRad="38100" dist="38100" dir="2700000" algn="tl">
                    <a:srgbClr val="000000">
                      <a:alpha val="43137"/>
                    </a:srgbClr>
                  </a:outerShdw>
                </a:effectLst>
              </a:rPr>
              <a:t> yang </a:t>
            </a:r>
            <a:r>
              <a:rPr lang="en-US" sz="2400" b="1" dirty="0" err="1">
                <a:effectLst>
                  <a:glow rad="101600">
                    <a:schemeClr val="tx1">
                      <a:alpha val="60000"/>
                    </a:schemeClr>
                  </a:glow>
                  <a:outerShdw blurRad="38100" dist="38100" dir="2700000" algn="tl">
                    <a:srgbClr val="000000">
                      <a:alpha val="43137"/>
                    </a:srgbClr>
                  </a:outerShdw>
                </a:effectLst>
              </a:rPr>
              <a:t>masih</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hidup</a:t>
            </a:r>
            <a:r>
              <a:rPr lang="en-US" sz="2400" b="1" dirty="0">
                <a:effectLst>
                  <a:glow rad="101600">
                    <a:schemeClr val="tx1">
                      <a:alpha val="60000"/>
                    </a:schemeClr>
                  </a:glow>
                  <a:outerShdw blurRad="38100" dist="38100" dir="2700000" algn="tl">
                    <a:srgbClr val="000000">
                      <a:alpha val="43137"/>
                    </a:srgbClr>
                  </a:outerShdw>
                </a:effectLst>
              </a:rPr>
              <a:t>.</a:t>
            </a:r>
            <a:endParaRPr lang="en-MY" sz="2400" b="1" dirty="0">
              <a:effectLst>
                <a:glow rad="101600">
                  <a:schemeClr val="tx1">
                    <a:alpha val="60000"/>
                  </a:schemeClr>
                </a:glow>
                <a:outerShdw blurRad="38100" dist="38100" dir="2700000" algn="tl">
                  <a:srgbClr val="000000">
                    <a:alpha val="43137"/>
                  </a:srgbClr>
                </a:outerShdw>
              </a:effectLst>
            </a:endParaRPr>
          </a:p>
        </p:txBody>
      </p:sp>
      <p:sp>
        <p:nvSpPr>
          <p:cNvPr id="6" name="Rounded Rectangle 5"/>
          <p:cNvSpPr/>
          <p:nvPr/>
        </p:nvSpPr>
        <p:spPr>
          <a:xfrm>
            <a:off x="1049668" y="2096676"/>
            <a:ext cx="7986464" cy="1357064"/>
          </a:xfrm>
          <a:prstGeom prst="roundRect">
            <a:avLst>
              <a:gd name="adj" fmla="val 19735"/>
            </a:avLst>
          </a:prstGeom>
          <a:solidFill>
            <a:schemeClr val="tx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err="1">
                <a:effectLst>
                  <a:glow rad="101600">
                    <a:schemeClr val="tx1">
                      <a:alpha val="60000"/>
                    </a:schemeClr>
                  </a:glow>
                  <a:outerShdw blurRad="38100" dist="38100" dir="2700000" algn="tl">
                    <a:srgbClr val="000000">
                      <a:alpha val="43137"/>
                    </a:srgbClr>
                  </a:outerShdw>
                </a:effectLst>
              </a:rPr>
              <a:t>Jangan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sesekali</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kita</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melibatkan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diri</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dalam</a:t>
            </a:r>
            <a:r>
              <a:rPr lang="en-US" sz="2400" b="1" dirty="0">
                <a:effectLst>
                  <a:glow rad="101600">
                    <a:schemeClr val="tx1">
                      <a:alpha val="60000"/>
                    </a:schemeClr>
                  </a:glow>
                  <a:outerShdw blurRad="38100" dist="38100" dir="2700000" algn="tl">
                    <a:srgbClr val="000000">
                      <a:alpha val="43137"/>
                    </a:srgbClr>
                  </a:outerShdw>
                </a:effectLst>
              </a:rPr>
              <a:t> program-program yang </a:t>
            </a:r>
            <a:r>
              <a:rPr lang="en-US" sz="2400" b="1" dirty="0" err="1">
                <a:effectLst>
                  <a:glow rad="101600">
                    <a:schemeClr val="tx1">
                      <a:alpha val="60000"/>
                    </a:schemeClr>
                  </a:glow>
                  <a:outerShdw blurRad="38100" dist="38100" dir="2700000" algn="tl">
                    <a:srgbClr val="000000">
                      <a:alpha val="43137"/>
                    </a:srgbClr>
                  </a:outerShdw>
                </a:effectLst>
              </a:rPr>
              <a:t>cuba</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menghidupkan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api</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perpecahan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dalam</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masyarakat</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dan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menghina</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para</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ulama</a:t>
            </a:r>
            <a:r>
              <a:rPr lang="en-US" sz="2400" b="1" dirty="0">
                <a:effectLst>
                  <a:glow rad="101600">
                    <a:schemeClr val="tx1">
                      <a:alpha val="60000"/>
                    </a:schemeClr>
                  </a:glow>
                  <a:outerShdw blurRad="38100" dist="38100" dir="2700000" algn="tl">
                    <a:srgbClr val="000000">
                      <a:alpha val="43137"/>
                    </a:srgbClr>
                  </a:outerShdw>
                </a:effectLst>
              </a:rPr>
              <a:t>. </a:t>
            </a:r>
            <a:endParaRPr lang="en-MY" sz="2400" b="1" dirty="0">
              <a:effectLst>
                <a:glow rad="101600">
                  <a:schemeClr val="tx1">
                    <a:alpha val="60000"/>
                  </a:schemeClr>
                </a:glow>
                <a:outerShdw blurRad="38100" dist="38100" dir="2700000" algn="tl">
                  <a:srgbClr val="000000">
                    <a:alpha val="43137"/>
                  </a:srgbClr>
                </a:outerShdw>
              </a:effectLst>
            </a:endParaRPr>
          </a:p>
        </p:txBody>
      </p:sp>
      <p:sp>
        <p:nvSpPr>
          <p:cNvPr id="7" name="Rounded Rectangle 6"/>
          <p:cNvSpPr/>
          <p:nvPr/>
        </p:nvSpPr>
        <p:spPr>
          <a:xfrm>
            <a:off x="166915" y="4839876"/>
            <a:ext cx="8900885" cy="1865724"/>
          </a:xfrm>
          <a:prstGeom prst="roundRect">
            <a:avLst>
              <a:gd name="adj" fmla="val 11364"/>
            </a:avLst>
          </a:prstGeom>
          <a:ln/>
        </p:spPr>
        <p:style>
          <a:lnRef idx="1">
            <a:schemeClr val="accent5"/>
          </a:lnRef>
          <a:fillRef idx="2">
            <a:schemeClr val="accent5"/>
          </a:fillRef>
          <a:effectRef idx="1">
            <a:schemeClr val="accent5"/>
          </a:effectRef>
          <a:fontRef idx="minor">
            <a:schemeClr val="dk1"/>
          </a:fontRef>
        </p:style>
        <p:txBody>
          <a:bodyPr anchor="ctr"/>
          <a:lstStyle/>
          <a:p>
            <a:pPr algn="ctr"/>
            <a:r>
              <a:rPr lang="en-US" sz="2400" b="1" dirty="0" err="1">
                <a:effectLst>
                  <a:outerShdw blurRad="38100" dist="38100" dir="2700000" algn="tl">
                    <a:srgbClr val="000000">
                      <a:alpha val="43137"/>
                    </a:srgbClr>
                  </a:outerShdw>
                </a:effectLst>
              </a:rPr>
              <a:t>Oleh</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itu</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marilah</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kita</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menjaga</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hak</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ilmu</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dan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para</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ulama</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dengan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berakhlak</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dan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menyantuni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mereka</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Janganlah</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sesekali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kita</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mengotori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lidah</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kita</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dengan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menghina</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para</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ulama</a:t>
            </a:r>
            <a:r>
              <a:rPr lang="en-US" sz="2400" b="1" dirty="0">
                <a:effectLst>
                  <a:outerShdw blurRad="38100" dist="38100" dir="2700000" algn="tl">
                    <a:srgbClr val="000000">
                      <a:alpha val="43137"/>
                    </a:srgbClr>
                  </a:outerShdw>
                </a:effectLst>
              </a:rPr>
              <a:t> yang </a:t>
            </a:r>
            <a:r>
              <a:rPr lang="en-US" sz="2400" b="1" dirty="0" err="1">
                <a:effectLst>
                  <a:outerShdw blurRad="38100" dist="38100" dir="2700000" algn="tl">
                    <a:srgbClr val="000000">
                      <a:alpha val="43137"/>
                    </a:srgbClr>
                  </a:outerShdw>
                </a:effectLst>
              </a:rPr>
              <a:t>meneruskan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tugas</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Baginda</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Rasulullah</a:t>
            </a:r>
            <a:r>
              <a:rPr lang="en-US" sz="2400" b="1" dirty="0">
                <a:effectLst>
                  <a:outerShdw blurRad="38100" dist="38100" dir="2700000" algn="tl">
                    <a:srgbClr val="000000">
                      <a:alpha val="43137"/>
                    </a:srgbClr>
                  </a:outerShdw>
                </a:effectLst>
              </a:rPr>
              <a:t> (S.A.W.).</a:t>
            </a:r>
            <a:endParaRPr lang="en-MY" sz="2400" b="1" dirty="0">
              <a:effectLst>
                <a:outerShdw blurRad="38100" dist="38100" dir="2700000" algn="tl">
                  <a:srgbClr val="000000">
                    <a:alpha val="43137"/>
                  </a:srgbClr>
                </a:outerShdw>
              </a:effectLst>
            </a:endParaRPr>
          </a:p>
        </p:txBody>
      </p:sp>
      <p:sp>
        <p:nvSpPr>
          <p:cNvPr id="8" name="Oval 7"/>
          <p:cNvSpPr/>
          <p:nvPr/>
        </p:nvSpPr>
        <p:spPr>
          <a:xfrm>
            <a:off x="533400" y="1066800"/>
            <a:ext cx="533400" cy="908140"/>
          </a:xfrm>
          <a:prstGeom prst="ellipse">
            <a:avLst/>
          </a:prstGeom>
          <a:ln>
            <a:solidFill>
              <a:schemeClr val="tx1"/>
            </a:solidFill>
          </a:ln>
          <a:effectLst>
            <a:glow rad="101600">
              <a:schemeClr val="bg1">
                <a:alpha val="6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5</a:t>
            </a:r>
            <a:endParaRPr lang="en-MY" sz="3200" b="1" dirty="0">
              <a:effectLst>
                <a:outerShdw blurRad="38100" dist="38100" dir="2700000" algn="tl">
                  <a:srgbClr val="000000">
                    <a:alpha val="43137"/>
                  </a:srgbClr>
                </a:outerShdw>
              </a:effectLst>
            </a:endParaRPr>
          </a:p>
        </p:txBody>
      </p:sp>
      <p:sp>
        <p:nvSpPr>
          <p:cNvPr id="9" name="Oval 8"/>
          <p:cNvSpPr/>
          <p:nvPr/>
        </p:nvSpPr>
        <p:spPr>
          <a:xfrm>
            <a:off x="533400" y="2362200"/>
            <a:ext cx="533400" cy="908140"/>
          </a:xfrm>
          <a:prstGeom prst="ellipse">
            <a:avLst/>
          </a:prstGeom>
          <a:solidFill>
            <a:schemeClr val="accent6">
              <a:lumMod val="75000"/>
            </a:schemeClr>
          </a:solidFill>
          <a:ln>
            <a:solidFill>
              <a:schemeClr val="tx1"/>
            </a:solidFill>
          </a:ln>
          <a:effectLst>
            <a:glow rad="101600">
              <a:schemeClr val="bg1">
                <a:alpha val="6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6</a:t>
            </a:r>
            <a:endParaRPr lang="en-MY" sz="3200" b="1" dirty="0">
              <a:effectLst>
                <a:outerShdw blurRad="38100" dist="38100" dir="2700000" algn="tl">
                  <a:srgbClr val="000000">
                    <a:alpha val="43137"/>
                  </a:srgbClr>
                </a:outerShdw>
              </a:effectLst>
            </a:endParaRPr>
          </a:p>
        </p:txBody>
      </p:sp>
      <p:sp>
        <p:nvSpPr>
          <p:cNvPr id="10" name="Oval 9"/>
          <p:cNvSpPr/>
          <p:nvPr/>
        </p:nvSpPr>
        <p:spPr>
          <a:xfrm>
            <a:off x="533400" y="3733800"/>
            <a:ext cx="533400" cy="908140"/>
          </a:xfrm>
          <a:prstGeom prst="ellipse">
            <a:avLst/>
          </a:prstGeom>
          <a:ln>
            <a:solidFill>
              <a:schemeClr val="tx1"/>
            </a:solidFill>
          </a:ln>
          <a:effectLst>
            <a:glow rad="101600">
              <a:schemeClr val="bg1">
                <a:alpha val="6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7</a:t>
            </a:r>
            <a:endParaRPr lang="en-MY"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7316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6200" y="124292"/>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Mujaadalah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11</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1753612"/>
            <a:ext cx="8610600" cy="3046988"/>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يَاأَيُّهَا الَّذِينَ آمَنُوا إِذَا قِيلَ لَكُمْ تَفَسَّحُوا فِي الْمَجَالِسِ فَافْسَحُوا يَفْسَحِ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لَكُمْ وَإِذَا قِيلَ انْشُزُوا فَانْشُزُوا يَرْفَعِ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الَّذِينَ آمَنُوا مِنْكُمْ وَالَّذِينَ أُوتُوا الْعِلْمَ دَرَجَاتٍ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بِمَا تَعْمَلُونَ خَبِيرٌ</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877316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371600" y="314980"/>
            <a:ext cx="6705600"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52400" y="1600200"/>
            <a:ext cx="8915400" cy="4524315"/>
          </a:xfrm>
          <a:prstGeom prst="rect">
            <a:avLst/>
          </a:prstGeom>
          <a:solidFill>
            <a:srgbClr val="00B0F0">
              <a:alpha val="84000"/>
            </a:srgbClr>
          </a:solidFill>
        </p:spPr>
        <p:txBody>
          <a:bodyPr wrap="square">
            <a:spAutoFit/>
          </a:bodyPr>
          <a:lstStyle/>
          <a:p>
            <a:pPr algn="ct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diminta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lapang</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tempat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duduk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lain)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lapangkanlah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seboleh-bolehnya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melapangkan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halnya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diminta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bangun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bangunlah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meninggikan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darjat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diberi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ilmu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pengetahuan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agama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kalangan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beberapa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darjat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ingatlah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Mendalam</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PengetahuanNya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tentang</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lakukan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877316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 y="1495485"/>
            <a:ext cx="8763000" cy="4154984"/>
          </a:xfrm>
          <a:prstGeom prst="rect">
            <a:avLst/>
          </a:prstGeom>
          <a:solidFill>
            <a:srgbClr val="00B0F0">
              <a:alpha val="16000"/>
            </a:srgbClr>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400" b="1" i="0" u="none" strike="noStrike" kern="0" cap="none" spc="0" normalizeH="0" baseline="0" noProof="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ea typeface="Times New Roman"/>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التّآئِبِينَ.</a:t>
            </a:r>
            <a:endParaRPr kumimoji="0" lang="en-MY" sz="4400" b="1" i="0" u="none" strike="noStrike" kern="0" cap="none" spc="0" normalizeH="0" baseline="0" noProof="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cs typeface="Traditional Arabic" pitchFamily="2" charset="-78"/>
            </a:endParaRPr>
          </a:p>
        </p:txBody>
      </p:sp>
      <p:sp>
        <p:nvSpPr>
          <p:cNvPr id="4" name="AutoShape 9"/>
          <p:cNvSpPr>
            <a:spLocks noChangeArrowheads="1"/>
          </p:cNvSpPr>
          <p:nvPr/>
        </p:nvSpPr>
        <p:spPr bwMode="auto">
          <a:xfrm>
            <a:off x="848096" y="344101"/>
            <a:ext cx="2571776" cy="576064"/>
          </a:xfrm>
          <a:prstGeom prst="roundRect">
            <a:avLst>
              <a:gd name="adj" fmla="val 16667"/>
            </a:avLst>
          </a:prstGeom>
          <a:solidFill>
            <a:schemeClr val="accent6">
              <a:lumMod val="75000"/>
              <a:alpha val="23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877316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4370744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24991804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25288" y="271426"/>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628748"/>
            <a:ext cx="9144000" cy="2215991"/>
          </a:xfrm>
          <a:prstGeom prst="rect">
            <a:avLst/>
          </a:prstGeom>
          <a:solidFill>
            <a:srgbClr val="002060">
              <a:alpha val="22000"/>
            </a:srgbClr>
          </a:solidFill>
        </p:spPr>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23528" y="4039850"/>
            <a:ext cx="8572528" cy="1446550"/>
          </a:xfrm>
          <a:prstGeom prst="rect">
            <a:avLst/>
          </a:prstGeom>
          <a:solidFill>
            <a:srgbClr val="00B0F0"/>
          </a:solidFill>
          <a:ln w="57150">
            <a:noFill/>
          </a:ln>
        </p:spPr>
        <p:txBody>
          <a:bodyPr wrap="square">
            <a:spAutoFit/>
          </a:bodyPr>
          <a:lstStyle/>
          <a:p>
            <a:pPr algn="ctr">
              <a:defRPr/>
            </a:pP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877316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674674"/>
            <a:ext cx="9144000" cy="1754326"/>
          </a:xfrm>
          <a:prstGeom prst="rect">
            <a:avLst/>
          </a:prstGeom>
          <a:solidFill>
            <a:srgbClr val="002060">
              <a:alpha val="20000"/>
            </a:srgbClr>
          </a:solidFill>
        </p:spPr>
        <p:txBody>
          <a:bodyPr wrap="square">
            <a:spAutoFit/>
          </a:bodyPr>
          <a:lstStyle/>
          <a:p>
            <a:pPr algn="ctr" rtl="1"/>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لَّا إِلَهَ إِلَّا اللهُ الْعَلِيُّ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الْكَرِيم،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سَيِّدَنَا مُحَمَّدًا عَبْدُهُ وَرَسُوْلُهُ </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238448"/>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214282" y="4022229"/>
            <a:ext cx="8643998" cy="1692771"/>
          </a:xfrm>
          <a:prstGeom prst="rect">
            <a:avLst/>
          </a:prstGeom>
          <a:solidFill>
            <a:srgbClr val="00B0F0"/>
          </a:solidFill>
          <a:ln w="12700">
            <a:noFill/>
          </a:ln>
        </p:spPr>
        <p:txBody>
          <a:bodyPr wrap="square">
            <a:spAutoFit/>
          </a:bodyPr>
          <a:lstStyle/>
          <a:p>
            <a:pPr algn="ctr">
              <a:defRPr/>
            </a:pP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877316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5496" y="1827074"/>
            <a:ext cx="9029760" cy="1938992"/>
          </a:xfrm>
          <a:prstGeom prst="rect">
            <a:avLst/>
          </a:prstGeom>
          <a:solidFill>
            <a:srgbClr val="002060">
              <a:alpha val="27000"/>
            </a:srgb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النَّبِيِّ الْكَرِيم،</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الْأَطْهَارِ </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4356318"/>
            <a:ext cx="8286808" cy="1815882"/>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112440"/>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877316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04810" y="260648"/>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Wasiat</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7504" y="3708302"/>
            <a:ext cx="8915400" cy="1938992"/>
          </a:xfrm>
          <a:prstGeom prst="rect">
            <a:avLst/>
          </a:prstGeom>
          <a:solidFill>
            <a:srgbClr val="00B0F0">
              <a:alpha val="65000"/>
            </a:srgbClr>
          </a:solidFill>
        </p:spPr>
        <p:txBody>
          <a:bodyPr wrap="square">
            <a:spAutoFit/>
          </a:bodyPr>
          <a:lstStyle/>
          <a:p>
            <a:pPr algn="ctr">
              <a:defRPr/>
            </a:pP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s.w.t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sama-sama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menjaga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adab</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percakapan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terhadap</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para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ulama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Santunilah</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alim</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ulama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sebagaimana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diajar</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oleh</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Rasulullah</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p>
        </p:txBody>
      </p:sp>
      <p:sp>
        <p:nvSpPr>
          <p:cNvPr id="5" name="Rectangle 4"/>
          <p:cNvSpPr/>
          <p:nvPr/>
        </p:nvSpPr>
        <p:spPr>
          <a:xfrm>
            <a:off x="-6796" y="1556792"/>
            <a:ext cx="9144000" cy="1569660"/>
          </a:xfrm>
          <a:prstGeom prst="rect">
            <a:avLst/>
          </a:prstGeom>
          <a:solidFill>
            <a:schemeClr val="tx1">
              <a:alpha val="31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وَكُونُوا مَعَ عُلَمَاءِ اللهِ الْعَامِلِينَ الصَّالِحِين، يَأْخُذُوا بِأَيْدِيكُمْ إِلَى الْحَقِّ وَإِلَى الصِّرَاطِ الْمُسْتَقِيم.</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63862987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744587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6997205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268760"/>
            <a:ext cx="8784976"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2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ارْحَمْنَا فَأَنَّكَ أَرْحَمَ الرَّاحِمِيْنَ. اللَّهُمَّ اهْدِنَا فَإِنَّكَ الْهَادِيْ إِلَى صِرَاطِكَ الْمُسْتَقِيْمِ. اللَّهُمَّ اشْفِ أَمْرَاضَنَا، وَاشْفِ مَرْضَانَا، وَارْحَمْ إِخْوَانَنَا الْمُسْلِمِيْنَ وَالْمُسْلِمَاتِ، الْأَحْيَاءِ مِنْهُمْ وَالْأَمْوَاتِ، وَاجْعَلْنَا مِنَ الرَّاشِدِيْنَ يَا رَبَّ الْعَالَمِيْنَ.</a:t>
            </a:r>
            <a:endParaRPr lang="en-US" sz="42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933056"/>
            <a:ext cx="8784976" cy="286232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Sememangnya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Mengasihani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Penunjuk</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jalanMu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lurus</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Sembuhkanlah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penyakit-penyakit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Sihat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sejahterakanlah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ahli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keluarga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sahabat-sahabat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terlantar</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sakit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saudara-saudara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muslimin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muslimat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masih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hidup</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ataupun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meninggal</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hambaMu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pimpinan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933768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637943"/>
            <a:ext cx="9144000" cy="2400657"/>
          </a:xfrm>
          <a:prstGeom prst="rect">
            <a:avLst/>
          </a:prstGeom>
          <a:solidFill>
            <a:srgbClr val="002060">
              <a:alpha val="36000"/>
            </a:srgbClr>
          </a:solidFill>
        </p:spPr>
        <p:txBody>
          <a:bodyPr wrap="square">
            <a:spAutoFit/>
          </a:bodyPr>
          <a:lstStyle/>
          <a:p>
            <a:pPr algn="ctr"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5536" y="4848761"/>
            <a:ext cx="8286808" cy="1323439"/>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299492"/>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877316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915627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3324845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531216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459107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9690214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062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522547"/>
            <a:ext cx="9144000" cy="1938992"/>
          </a:xfrm>
          <a:prstGeom prst="rect">
            <a:avLst/>
          </a:prstGeom>
          <a:solidFill>
            <a:srgbClr val="002060">
              <a:alpha val="38000"/>
            </a:srgb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سَيِّدَنَا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43418" y="2286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57970"/>
            <a:ext cx="8643998" cy="2246769"/>
          </a:xfrm>
          <a:prstGeom prst="rect">
            <a:avLst/>
          </a:prstGeom>
          <a:solidFill>
            <a:srgbClr val="00B0F0"/>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877316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5496" y="1372344"/>
            <a:ext cx="9029760" cy="2308324"/>
          </a:xfrm>
          <a:prstGeom prst="rect">
            <a:avLst/>
          </a:prstGeom>
          <a:solidFill>
            <a:srgbClr val="002060">
              <a:alpha val="27000"/>
            </a:srgb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هَذَا النَّبِيِّ الْكَرِيْمِ سَيِّدِنَا مُحَمَّدٍ وَعَلَى آلِهِ وَصَحْبِهِ، وَمَنْ تَبِعَهُمْ بِإِحْسَانٍ ِإلَى يَوْمِ الدِّيْنِ.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5536" y="4155519"/>
            <a:ext cx="8286808" cy="2092881"/>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76200"/>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877316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04810" y="228600"/>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Wasiat</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7504" y="4590871"/>
            <a:ext cx="8915400" cy="1200329"/>
          </a:xfrm>
          <a:prstGeom prst="rect">
            <a:avLst/>
          </a:prstGeom>
          <a:solidFill>
            <a:srgbClr val="00B0F0">
              <a:alpha val="65000"/>
            </a:srgbClr>
          </a:solidFill>
        </p:spPr>
        <p:txBody>
          <a:bodyPr wrap="square">
            <a:spAutoFit/>
          </a:bodyPr>
          <a:lstStyle/>
          <a:p>
            <a:pPr algn="ctr">
              <a:defRPr/>
            </a:pP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bersama-sama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golongan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benar</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keimanannya</a:t>
            </a:r>
            <a:r>
              <a:rPr lang="en-US" sz="2400" b="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796" y="1642408"/>
            <a:ext cx="9144000" cy="1938992"/>
          </a:xfrm>
          <a:prstGeom prst="rect">
            <a:avLst/>
          </a:prstGeom>
          <a:solidFill>
            <a:schemeClr val="tx1">
              <a:alpha val="31000"/>
            </a:schemeClr>
          </a:solidFill>
        </p:spPr>
        <p:txBody>
          <a:bodyPr wrap="square">
            <a:spAutoFit/>
          </a:bodyPr>
          <a:lstStyle/>
          <a:p>
            <a:pPr algn="ctr" rtl="1"/>
            <a:r>
              <a:rPr lang="ar-EG"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فَيَأَيُّهَا الَّذِينَ آمَنُوا اتَّقُوا اللهَ وَكُونُوا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مَعَ </a:t>
            </a:r>
            <a:r>
              <a:rPr lang="ar-EG"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الصَّادِقِين</a:t>
            </a:r>
            <a:endParaRPr lang="en-MY"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877316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743200" y="950893"/>
            <a:ext cx="6248400"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Mujaadalah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11</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0570" y="4221540"/>
            <a:ext cx="8915400" cy="1569660"/>
          </a:xfrm>
          <a:prstGeom prst="rect">
            <a:avLst/>
          </a:prstGeom>
          <a:solidFill>
            <a:srgbClr val="00B0F0">
              <a:alpha val="79000"/>
            </a:srgbClr>
          </a:solidFill>
        </p:spPr>
        <p:txBody>
          <a:bodyPr wrap="square">
            <a:spAutoFit/>
          </a:bodyPr>
          <a:lstStyle/>
          <a:p>
            <a:pPr lvl="0" algn="ctr" fontAlgn="base">
              <a:spcBef>
                <a:spcPct val="0"/>
              </a:spcBef>
              <a:spcAft>
                <a:spcPct val="0"/>
              </a:spcAft>
            </a:pP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“Allah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meninggikan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darjat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orang-orang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beriman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di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antara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orang-orang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diberi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ilmu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pengetahuan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agama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kalangan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beberapa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darjat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2208074"/>
            <a:ext cx="9144000" cy="1754326"/>
          </a:xfrm>
          <a:prstGeom prst="rect">
            <a:avLst/>
          </a:prstGeom>
          <a:solidFill>
            <a:srgbClr val="002060">
              <a:alpha val="31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رْفَعِ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الَّذِينَ آمَنُوا مِنْكُمْ وَالَّذِينَ أُوتُوا الْعِلْمَ دَرَجَاتٍ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وَاللهُ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بِمَا تَعْمَلُونَ خَبِيرٌ</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ight Arrow 5"/>
          <p:cNvSpPr/>
          <p:nvPr/>
        </p:nvSpPr>
        <p:spPr>
          <a:xfrm>
            <a:off x="95765" y="152400"/>
            <a:ext cx="3485635" cy="1447800"/>
          </a:xfrm>
          <a:prstGeom prst="rightArrow">
            <a:avLst>
              <a:gd name="adj1" fmla="val 50000"/>
              <a:gd name="adj2" fmla="val 51417"/>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menyanjung</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tinggi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berilmu</a:t>
            </a:r>
            <a:endParaRPr lang="en-MY" sz="2000" dirty="0"/>
          </a:p>
        </p:txBody>
      </p:sp>
    </p:spTree>
    <p:extLst>
      <p:ext uri="{BB962C8B-B14F-4D97-AF65-F5344CB8AC3E}">
        <p14:creationId xmlns:p14="http://schemas.microsoft.com/office/powerpoint/2010/main" val="877316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33400" y="2017693"/>
            <a:ext cx="6248400"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Fatir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28</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0570" y="4819471"/>
            <a:ext cx="8915400" cy="1200329"/>
          </a:xfrm>
          <a:prstGeom prst="rect">
            <a:avLst/>
          </a:prstGeom>
          <a:solidFill>
            <a:srgbClr val="00B0F0">
              <a:alpha val="79000"/>
            </a:srgbClr>
          </a:solidFill>
        </p:spPr>
        <p:txBody>
          <a:bodyPr wrap="square">
            <a:spAutoFit/>
          </a:bodyPr>
          <a:lstStyle/>
          <a:p>
            <a:pPr lvl="0" algn="ctr" fontAlgn="base">
              <a:spcBef>
                <a:spcPct val="0"/>
              </a:spcBef>
              <a:spcAft>
                <a:spcPct val="0"/>
              </a:spcAft>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Sesungguhnya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sebenar-benar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takut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melanggar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perintah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Allah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daripada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kalangan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hamba-hamba-Nya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hanyalah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alim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ulama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228600" y="3191470"/>
            <a:ext cx="8686799" cy="923330"/>
          </a:xfrm>
          <a:prstGeom prst="rect">
            <a:avLst/>
          </a:prstGeom>
          <a:solidFill>
            <a:srgbClr val="002060">
              <a:alpha val="31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إِنَّمَا يَخْشَى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عِبَادِهِ العُلَمَاءُ </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ight Arrow 5"/>
          <p:cNvSpPr/>
          <p:nvPr/>
        </p:nvSpPr>
        <p:spPr>
          <a:xfrm>
            <a:off x="248165" y="381000"/>
            <a:ext cx="8210035" cy="1828800"/>
          </a:xfrm>
          <a:prstGeom prst="rightArrow">
            <a:avLst>
              <a:gd name="adj1" fmla="val 66883"/>
              <a:gd name="adj2" fmla="val 51417"/>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Ulama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mempunyai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ilmu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agama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tinggi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menyebarkannya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sangat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mendalam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ketakwaannya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endParaRPr lang="en-MY" sz="2400" dirty="0"/>
          </a:p>
        </p:txBody>
      </p:sp>
    </p:spTree>
    <p:extLst>
      <p:ext uri="{BB962C8B-B14F-4D97-AF65-F5344CB8AC3E}">
        <p14:creationId xmlns:p14="http://schemas.microsoft.com/office/powerpoint/2010/main" val="877316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1512</Words>
  <Application>Microsoft Office PowerPoint</Application>
  <PresentationFormat>On-screen Show (4:3)</PresentationFormat>
  <Paragraphs>119</Paragraphs>
  <Slides>35</Slides>
  <Notes>0</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USER</cp:lastModifiedBy>
  <cp:revision>9</cp:revision>
  <dcterms:created xsi:type="dcterms:W3CDTF">2016-04-06T07:32:52Z</dcterms:created>
  <dcterms:modified xsi:type="dcterms:W3CDTF">2016-04-07T08:34:51Z</dcterms:modified>
</cp:coreProperties>
</file>